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6_BDB05B53.xml" ContentType="application/vnd.ms-powerpoint.comments+xml"/>
  <Override PartName="/ppt/comments/modernComment_107_87F97BD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57" r:id="rId6"/>
    <p:sldId id="260" r:id="rId7"/>
    <p:sldId id="274" r:id="rId8"/>
    <p:sldId id="284" r:id="rId9"/>
    <p:sldId id="290" r:id="rId10"/>
    <p:sldId id="295" r:id="rId11"/>
    <p:sldId id="298" r:id="rId12"/>
    <p:sldId id="297" r:id="rId13"/>
    <p:sldId id="296" r:id="rId14"/>
    <p:sldId id="266" r:id="rId15"/>
    <p:sldId id="303" r:id="rId16"/>
    <p:sldId id="302" r:id="rId17"/>
    <p:sldId id="288" r:id="rId18"/>
    <p:sldId id="289" r:id="rId19"/>
    <p:sldId id="294" r:id="rId20"/>
    <p:sldId id="273" r:id="rId21"/>
    <p:sldId id="293" r:id="rId22"/>
    <p:sldId id="292" r:id="rId23"/>
    <p:sldId id="270" r:id="rId24"/>
    <p:sldId id="279" r:id="rId25"/>
    <p:sldId id="286" r:id="rId26"/>
    <p:sldId id="275" r:id="rId27"/>
    <p:sldId id="262" r:id="rId28"/>
    <p:sldId id="263" r:id="rId29"/>
    <p:sldId id="280" r:id="rId30"/>
    <p:sldId id="264" r:id="rId31"/>
    <p:sldId id="300" r:id="rId32"/>
    <p:sldId id="301" r:id="rId33"/>
    <p:sldId id="299" r:id="rId34"/>
    <p:sldId id="267" r:id="rId35"/>
    <p:sldId id="261" r:id="rId3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CE24B58-AAE4-43DE-9A03-811B25DB9C45}">
          <p14:sldIdLst>
            <p14:sldId id="256"/>
            <p14:sldId id="257"/>
            <p14:sldId id="260"/>
            <p14:sldId id="274"/>
            <p14:sldId id="284"/>
            <p14:sldId id="290"/>
            <p14:sldId id="295"/>
            <p14:sldId id="298"/>
            <p14:sldId id="297"/>
            <p14:sldId id="296"/>
            <p14:sldId id="266"/>
            <p14:sldId id="303"/>
            <p14:sldId id="302"/>
            <p14:sldId id="288"/>
            <p14:sldId id="289"/>
            <p14:sldId id="294"/>
            <p14:sldId id="273"/>
            <p14:sldId id="293"/>
            <p14:sldId id="292"/>
            <p14:sldId id="270"/>
            <p14:sldId id="279"/>
            <p14:sldId id="286"/>
            <p14:sldId id="275"/>
            <p14:sldId id="262"/>
            <p14:sldId id="263"/>
            <p14:sldId id="280"/>
            <p14:sldId id="264"/>
            <p14:sldId id="300"/>
            <p14:sldId id="301"/>
            <p14:sldId id="299"/>
            <p14:sldId id="267"/>
            <p14:sldId id="261"/>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79F84C-A01E-A76B-6E09-5997FD1CDEE1}" name="内藤さくら" initials="内藤さくら" userId="内藤さくら" providerId="None"/>
  <p188:author id="{C5EC19F3-2396-1580-5CD0-3E333298CE02}" name="栁原 魁人_長野" initials="魁栁" userId="S::21239@nagano.kosen-ac.jp::892f67d1-2528-4801-9855-66712438b9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806" autoAdjust="0"/>
  </p:normalViewPr>
  <p:slideViewPr>
    <p:cSldViewPr snapToGrid="0" showGuides="1">
      <p:cViewPr>
        <p:scale>
          <a:sx n="75" d="100"/>
          <a:sy n="75" d="100"/>
        </p:scale>
        <p:origin x="92" y="516"/>
      </p:cViewPr>
      <p:guideLst>
        <p:guide orient="horz" pos="2160"/>
        <p:guide pos="2880"/>
      </p:guideLst>
    </p:cSldViewPr>
  </p:slideViewPr>
  <p:notesTextViewPr>
    <p:cViewPr>
      <p:scale>
        <a:sx n="125" d="100"/>
        <a:sy n="125" d="100"/>
      </p:scale>
      <p:origin x="0" y="0"/>
    </p:cViewPr>
  </p:notesTextViewPr>
  <p:notesViewPr>
    <p:cSldViewPr snapToGrid="0" showGuides="1">
      <p:cViewPr varScale="1">
        <p:scale>
          <a:sx n="95" d="100"/>
          <a:sy n="95" d="100"/>
        </p:scale>
        <p:origin x="36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modernComment_106_BDB05B53.xml><?xml version="1.0" encoding="utf-8"?>
<p188:cmLst xmlns:a="http://schemas.openxmlformats.org/drawingml/2006/main" xmlns:r="http://schemas.openxmlformats.org/officeDocument/2006/relationships" xmlns:p188="http://schemas.microsoft.com/office/powerpoint/2018/8/main">
  <p188:cm id="{1D892387-A208-4329-98C8-5BC574B3C08B}" authorId="{C779F84C-A01E-A76B-6E09-5997FD1CDEE1}" created="2025-09-25T02:21:34.240">
    <pc:sldMkLst xmlns:pc="http://schemas.microsoft.com/office/powerpoint/2013/main/command">
      <pc:docMk/>
      <pc:sldMk cId="3182451539" sldId="262"/>
    </pc:sldMkLst>
    <p188:txBody>
      <a:bodyPr/>
      <a:lstStyle/>
      <a:p>
        <a:r>
          <a:rPr lang="ja-JP" altLang="en-US"/>
          <a:t>入るはずの図を見せて</a:t>
        </a:r>
      </a:p>
    </p188:txBody>
  </p188:cm>
</p188:cmLst>
</file>

<file path=ppt/comments/modernComment_107_87F97BDF.xml><?xml version="1.0" encoding="utf-8"?>
<p188:cmLst xmlns:a="http://schemas.openxmlformats.org/drawingml/2006/main" xmlns:r="http://schemas.openxmlformats.org/officeDocument/2006/relationships" xmlns:p188="http://schemas.microsoft.com/office/powerpoint/2018/8/main">
  <p188:cm id="{2F20E46D-D377-4E09-81BF-99956AA445D0}" authorId="{C779F84C-A01E-A76B-6E09-5997FD1CDEE1}" created="2025-09-25T02:21:57.916">
    <pc:sldMkLst xmlns:pc="http://schemas.microsoft.com/office/powerpoint/2013/main/command">
      <pc:docMk/>
      <pc:sldMk cId="2281274335" sldId="263"/>
    </pc:sldMkLst>
    <p188:txBody>
      <a:bodyPr/>
      <a:lstStyle/>
      <a:p>
        <a:r>
          <a:rPr lang="ja-JP" altLang="en-US"/>
          <a:t>このスライドは補足資料でいいです．</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B60E68-1FED-AAB9-52A6-B3236F1005E9}"/>
              </a:ext>
            </a:extLst>
          </p:cNvPr>
          <p:cNvSpPr>
            <a:spLocks noGrp="1"/>
          </p:cNvSpPr>
          <p:nvPr>
            <p:ph type="hdr" sz="quarter"/>
          </p:nvPr>
        </p:nvSpPr>
        <p:spPr>
          <a:xfrm>
            <a:off x="-1" y="0"/>
            <a:ext cx="6111689" cy="458788"/>
          </a:xfrm>
          <a:prstGeom prst="rect">
            <a:avLst/>
          </a:prstGeom>
        </p:spPr>
        <p:txBody>
          <a:bodyPr vert="horz" lIns="91440" tIns="45720" rIns="91440" bIns="45720" rtlCol="0"/>
          <a:lstStyle>
            <a:lvl1pPr algn="l">
              <a:defRPr sz="1200"/>
            </a:lvl1pPr>
          </a:lstStyle>
          <a:p>
            <a:r>
              <a:rPr lang="ja-JP" altLang="en-US" dirty="0"/>
              <a:t>発表番号 </a:t>
            </a:r>
            <a:r>
              <a:rPr lang="en-US" altLang="ja-JP" dirty="0"/>
              <a:t>B</a:t>
            </a:r>
            <a:r>
              <a:rPr lang="ja-JP" altLang="en-US" dirty="0"/>
              <a:t>１３ </a:t>
            </a:r>
            <a:r>
              <a:rPr lang="en-US" altLang="ja-JP" dirty="0"/>
              <a:t>BCDR</a:t>
            </a:r>
            <a:r>
              <a:rPr lang="ja-JP" altLang="en-US" dirty="0"/>
              <a:t>を用いた基板の誘電</a:t>
            </a:r>
            <a:r>
              <a:rPr lang="ja-JP" altLang="en-US"/>
              <a:t>損失と表面</a:t>
            </a:r>
            <a:r>
              <a:rPr lang="ja-JP" altLang="en-US" dirty="0"/>
              <a:t>粗さによる電気伝導性の測定</a:t>
            </a:r>
            <a:endParaRPr lang="en-US" altLang="ja-JP" dirty="0"/>
          </a:p>
          <a:p>
            <a:r>
              <a:rPr kumimoji="1" lang="ja-JP" altLang="en-US" dirty="0"/>
              <a:t>春日研究室 ２３４ 栁原魁人</a:t>
            </a:r>
          </a:p>
        </p:txBody>
      </p:sp>
      <p:sp>
        <p:nvSpPr>
          <p:cNvPr id="4" name="フッター プレースホルダー 3">
            <a:extLst>
              <a:ext uri="{FF2B5EF4-FFF2-40B4-BE49-F238E27FC236}">
                <a16:creationId xmlns:a16="http://schemas.microsoft.com/office/drawing/2014/main" id="{A60A22D6-4C1A-AAFA-F85B-C671996E2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日付プレースホルダー 6">
            <a:extLst>
              <a:ext uri="{FF2B5EF4-FFF2-40B4-BE49-F238E27FC236}">
                <a16:creationId xmlns:a16="http://schemas.microsoft.com/office/drawing/2014/main" id="{817CDA5B-E6D7-ACE9-90F3-97A11AA9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46679-AAE3-44CB-9B8B-DE87B482E88E}" type="datetimeFigureOut">
              <a:rPr kumimoji="1" lang="ja-JP" altLang="en-US" smtClean="0"/>
              <a:t>2026/1/16</a:t>
            </a:fld>
            <a:endParaRPr kumimoji="1" lang="ja-JP" altLang="en-US"/>
          </a:p>
        </p:txBody>
      </p:sp>
    </p:spTree>
    <p:extLst>
      <p:ext uri="{BB962C8B-B14F-4D97-AF65-F5344CB8AC3E}">
        <p14:creationId xmlns:p14="http://schemas.microsoft.com/office/powerpoint/2010/main" val="1318715114"/>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BF085-4347-4C72-B704-796A70F0E2A7}" type="datetimeFigureOut">
              <a:rPr kumimoji="1" lang="ja-JP" altLang="en-US" smtClean="0"/>
              <a:t>2026/1/16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89E5-6892-4060-9AEE-DC6F44BBE860}" type="slidenum">
              <a:rPr kumimoji="1" lang="ja-JP" altLang="en-US" smtClean="0"/>
              <a:t>‹#›</a:t>
            </a:fld>
            <a:endParaRPr kumimoji="1" lang="ja-JP" altLang="en-US"/>
          </a:p>
        </p:txBody>
      </p:sp>
    </p:spTree>
    <p:extLst>
      <p:ext uri="{BB962C8B-B14F-4D97-AF65-F5344CB8AC3E}">
        <p14:creationId xmlns:p14="http://schemas.microsoft.com/office/powerpoint/2010/main" val="84334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p>
        </p:txBody>
      </p:sp>
    </p:spTree>
    <p:extLst>
      <p:ext uri="{BB962C8B-B14F-4D97-AF65-F5344CB8AC3E}">
        <p14:creationId xmlns:p14="http://schemas.microsoft.com/office/powerpoint/2010/main" val="7476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これは先程の複素誘電率と導電率から求めた減衰定数。</a:t>
            </a:r>
            <a:endParaRPr kumimoji="1" lang="en-US" altLang="ja-JP" dirty="0"/>
          </a:p>
          <a:p>
            <a:r>
              <a:rPr kumimoji="1" lang="ja-JP" altLang="en-US" dirty="0"/>
              <a:t>使った数式はこのようになっている。</a:t>
            </a:r>
            <a:br>
              <a:rPr kumimoji="1" lang="en-US" altLang="ja-JP" dirty="0"/>
            </a:br>
            <a:r>
              <a:rPr kumimoji="1" lang="ja-JP" altLang="en-US" dirty="0"/>
              <a:t>誘電率から求めた誘電損失，</a:t>
            </a:r>
            <a:endParaRPr kumimoji="1" lang="en-US" altLang="ja-JP" dirty="0"/>
          </a:p>
          <a:p>
            <a:r>
              <a:rPr kumimoji="1" lang="ja-JP" altLang="en-US" dirty="0"/>
              <a:t>実効導電率から求めた導体損失，</a:t>
            </a:r>
            <a:endParaRPr kumimoji="1" lang="en-US" altLang="ja-JP" dirty="0"/>
          </a:p>
          <a:p>
            <a:r>
              <a:rPr kumimoji="1" lang="ja-JP" altLang="en-US" dirty="0"/>
              <a:t>一定の値の導電率から求めた導体損失。</a:t>
            </a:r>
            <a:endParaRPr kumimoji="1" lang="en-US" altLang="ja-JP" dirty="0"/>
          </a:p>
          <a:p>
            <a:endParaRPr kumimoji="1" lang="en-US" altLang="ja-JP" dirty="0"/>
          </a:p>
          <a:p>
            <a:r>
              <a:rPr kumimoji="1" lang="ja-JP" altLang="en-US" dirty="0"/>
              <a:t>実効導電率から計算した導体損失は一定の導電率から計算したものよりも大きくなり，</a:t>
            </a:r>
          </a:p>
          <a:p>
            <a:r>
              <a:rPr kumimoji="1" lang="ja-JP" altLang="en-US" dirty="0"/>
              <a:t>表面粗さの正確な評価が必要だということが分かる。</a:t>
            </a:r>
            <a:endParaRPr kumimoji="1" lang="en-US" altLang="ja-JP" dirty="0"/>
          </a:p>
        </p:txBody>
      </p:sp>
    </p:spTree>
    <p:extLst>
      <p:ext uri="{BB962C8B-B14F-4D97-AF65-F5344CB8AC3E}">
        <p14:creationId xmlns:p14="http://schemas.microsoft.com/office/powerpoint/2010/main" val="281674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a:t>
            </a:r>
            <a:r>
              <a:rPr lang="en-US" altLang="ja-JP" dirty="0"/>
              <a:t>BCDR</a:t>
            </a:r>
            <a:r>
              <a:rPr lang="ja-JP" altLang="en-US" dirty="0"/>
              <a:t>法により</a:t>
            </a:r>
            <a:r>
              <a:rPr lang="en-US" altLang="ja-JP" dirty="0"/>
              <a:t>MEGTRON6</a:t>
            </a:r>
            <a:r>
              <a:rPr lang="ja-JP" altLang="en-US" dirty="0"/>
              <a:t>の導電率を高精度に測定できることを確認しました。</a:t>
            </a:r>
            <a:br>
              <a:rPr lang="ja-JP" altLang="en-US" dirty="0"/>
            </a:br>
            <a:endParaRPr lang="en-US" altLang="ja-JP" dirty="0"/>
          </a:p>
          <a:p>
            <a:r>
              <a:rPr lang="ja-JP" altLang="en-US" dirty="0"/>
              <a:t>導電率から減衰定数を算出して，表面粗さによる導電率の</a:t>
            </a:r>
            <a:br>
              <a:rPr lang="ja-JP" altLang="en-US" dirty="0"/>
            </a:br>
            <a:r>
              <a:rPr lang="ja-JP" altLang="en-US" dirty="0"/>
              <a:t>以上で発表を終わります。</a:t>
            </a:r>
            <a:endParaRPr kumimoji="1" lang="ja-JP"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1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D0026-8872-4421-E9B8-8D48B8FA15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A8F732-25A6-5E29-D3E4-F5CE55AD35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419335-16C1-529F-D81B-E1A12E44351F}"/>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法の測定原理について説明します。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とは「平衡円板共振器」のことです。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構造はこのようになっています。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この図のように、測定したい基板を円盤電極で挟み込みます。</a:t>
            </a:r>
            <a:br>
              <a:rPr kumimoji="1" lang="en-US" altLang="ja-JP"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一方の電極から高周波信号を入力し、基板を透過してきた信号をもう一方の電極で測定します。周波数を変動させ，その際の電力比を周波数ごとに評価します。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この透過特性が、</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パラメータの一つである</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右下のグラフが、</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の例です。特定の周波数で鋭いピークが現れます。この周波数を「共振周波数」と呼びます。このピークの鋭さを表す指標が「</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値」です。</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値が高い、つまりピークが鋭いほど、その材料の損失が小さいことを意味します。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値は導体損失によるものと，誘電損失によるものがあります。</a:t>
            </a:r>
          </a:p>
          <a:p>
            <a:r>
              <a:rPr kumimoji="1" lang="en-US" altLang="ja-JP" sz="1200" b="0" i="0" kern="1200" dirty="0">
                <a:solidFill>
                  <a:schemeClr val="tx1"/>
                </a:solidFill>
                <a:effectLst/>
                <a:latin typeface="+mn-lt"/>
                <a:ea typeface="+mn-ea"/>
                <a:cs typeface="+mn-cs"/>
              </a:rPr>
              <a:t>BCDR</a:t>
            </a:r>
            <a:r>
              <a:rPr kumimoji="1" lang="ja-JP" altLang="en-US" sz="1200" b="0" i="0" kern="1200" dirty="0">
                <a:solidFill>
                  <a:schemeClr val="tx1"/>
                </a:solidFill>
                <a:effectLst/>
                <a:latin typeface="+mn-lt"/>
                <a:ea typeface="+mn-ea"/>
                <a:cs typeface="+mn-cs"/>
              </a:rPr>
              <a:t>法では、この共振周波数と</a:t>
            </a:r>
            <a:r>
              <a:rPr kumimoji="1" lang="en-US" altLang="ja-JP" sz="1200" b="0" i="0" kern="1200" dirty="0">
                <a:solidFill>
                  <a:schemeClr val="tx1"/>
                </a:solidFill>
                <a:effectLst/>
                <a:latin typeface="+mn-lt"/>
                <a:ea typeface="+mn-ea"/>
                <a:cs typeface="+mn-cs"/>
              </a:rPr>
              <a:t>Q</a:t>
            </a:r>
            <a:r>
              <a:rPr kumimoji="1" lang="ja-JP" altLang="en-US" sz="1200" b="0" i="0" kern="1200" dirty="0">
                <a:solidFill>
                  <a:schemeClr val="tx1"/>
                </a:solidFill>
                <a:effectLst/>
                <a:latin typeface="+mn-lt"/>
                <a:ea typeface="+mn-ea"/>
                <a:cs typeface="+mn-cs"/>
              </a:rPr>
              <a:t>値を精密に測定することで、材料の誘電率や導電率を算出します。</a:t>
            </a:r>
          </a:p>
        </p:txBody>
      </p:sp>
    </p:spTree>
    <p:extLst>
      <p:ext uri="{BB962C8B-B14F-4D97-AF65-F5344CB8AC3E}">
        <p14:creationId xmlns:p14="http://schemas.microsoft.com/office/powerpoint/2010/main" val="8948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こちらが、実際に測定した</a:t>
            </a:r>
            <a:r>
              <a:rPr kumimoji="1" lang="en-US" altLang="ja-JP" sz="1200" b="0" i="0" kern="1200" dirty="0">
                <a:solidFill>
                  <a:schemeClr val="tx1"/>
                </a:solidFill>
                <a:effectLst/>
                <a:latin typeface="+mn-lt"/>
                <a:ea typeface="+mn-ea"/>
                <a:cs typeface="+mn-cs"/>
              </a:rPr>
              <a:t>S21</a:t>
            </a:r>
            <a:r>
              <a:rPr kumimoji="1" lang="ja-JP" altLang="en-US" sz="1200" b="0" i="0" kern="1200" dirty="0">
                <a:solidFill>
                  <a:schemeClr val="tx1"/>
                </a:solidFill>
                <a:effectLst/>
                <a:latin typeface="+mn-lt"/>
                <a:ea typeface="+mn-ea"/>
                <a:cs typeface="+mn-cs"/>
              </a:rPr>
              <a:t>の透過特性です。左が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、右が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の結果です。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のピークは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に比べて鋭いことがわかります。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ここから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の方が損失が小さいことがわかります。</a:t>
            </a:r>
          </a:p>
          <a:p>
            <a:r>
              <a:rPr kumimoji="1" lang="ja-JP" altLang="en-US" sz="1200" b="0" i="0" kern="1200" dirty="0">
                <a:solidFill>
                  <a:schemeClr val="tx1"/>
                </a:solidFill>
                <a:effectLst/>
                <a:latin typeface="+mn-lt"/>
                <a:ea typeface="+mn-ea"/>
                <a:cs typeface="+mn-cs"/>
              </a:rPr>
              <a:t>また、この赤丸で囲んだ高周波の部分については、ピークの形が崩れており、今回の誘電率の計算から除外しました。</a:t>
            </a:r>
          </a:p>
        </p:txBody>
      </p:sp>
    </p:spTree>
    <p:extLst>
      <p:ext uri="{BB962C8B-B14F-4D97-AF65-F5344CB8AC3E}">
        <p14:creationId xmlns:p14="http://schemas.microsoft.com/office/powerpoint/2010/main" val="327548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こちらは、</a:t>
            </a:r>
            <a:r>
              <a:rPr kumimoji="1" lang="en-US" altLang="ja-JP" sz="1200" b="0" i="0" kern="1200" dirty="0">
                <a:solidFill>
                  <a:schemeClr val="tx1"/>
                </a:solidFill>
                <a:effectLst/>
                <a:latin typeface="+mn-lt"/>
                <a:ea typeface="+mn-ea"/>
                <a:cs typeface="+mn-cs"/>
              </a:rPr>
              <a:t>S</a:t>
            </a:r>
            <a:r>
              <a:rPr kumimoji="1" lang="ja-JP" altLang="en-US" sz="1200" b="0" i="0" kern="1200" dirty="0">
                <a:solidFill>
                  <a:schemeClr val="tx1"/>
                </a:solidFill>
                <a:effectLst/>
                <a:latin typeface="+mn-lt"/>
                <a:ea typeface="+mn-ea"/>
                <a:cs typeface="+mn-cs"/>
              </a:rPr>
              <a:t>パラメータの測定結果から算出した基板材料の誘電特性を示すグラフです。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左が比誘電率（</a:t>
            </a:r>
            <a:r>
              <a:rPr kumimoji="1" lang="en-US" altLang="ja-JP" sz="1200" b="0" i="0" kern="1200" dirty="0" err="1">
                <a:solidFill>
                  <a:schemeClr val="tx1"/>
                </a:solidFill>
                <a:effectLst/>
                <a:latin typeface="+mn-lt"/>
                <a:ea typeface="+mn-ea"/>
                <a:cs typeface="+mn-cs"/>
              </a:rPr>
              <a:t>ε'r</a:t>
            </a:r>
            <a:r>
              <a:rPr kumimoji="1" lang="ja-JP" altLang="en-US" sz="1200" b="0" i="0" kern="1200" dirty="0">
                <a:solidFill>
                  <a:schemeClr val="tx1"/>
                </a:solidFill>
                <a:effectLst/>
                <a:latin typeface="+mn-lt"/>
                <a:ea typeface="+mn-ea"/>
                <a:cs typeface="+mn-cs"/>
              </a:rPr>
              <a:t>）、右が誘電正接（</a:t>
            </a:r>
            <a:r>
              <a:rPr kumimoji="1" lang="en-US" altLang="ja-JP" sz="1200" b="0" i="0" kern="1200" dirty="0" err="1">
                <a:solidFill>
                  <a:schemeClr val="tx1"/>
                </a:solidFill>
                <a:effectLst/>
                <a:latin typeface="+mn-lt"/>
                <a:ea typeface="+mn-ea"/>
                <a:cs typeface="+mn-cs"/>
              </a:rPr>
              <a:t>tanδ</a:t>
            </a:r>
            <a:r>
              <a:rPr kumimoji="1" lang="ja-JP" altLang="en-US" sz="1200" b="0" i="0" kern="1200" dirty="0">
                <a:solidFill>
                  <a:schemeClr val="tx1"/>
                </a:solidFill>
                <a:effectLst/>
                <a:latin typeface="+mn-lt"/>
                <a:ea typeface="+mn-ea"/>
                <a:cs typeface="+mn-cs"/>
              </a:rPr>
              <a:t>）で、青が</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、赤が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測定は</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回、</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回行い、平均値と、測定のばらつきを示すエラーバーを表示しています。エラーバーが短いほど測定の信頼性や再現性が高いことを意味します。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横軸は周波数です。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今回はこの</a:t>
            </a:r>
            <a:r>
              <a:rPr kumimoji="1" lang="en-US" altLang="ja-JP" sz="1200" b="0" i="0" kern="1200" dirty="0">
                <a:solidFill>
                  <a:schemeClr val="tx1"/>
                </a:solidFill>
                <a:effectLst/>
                <a:latin typeface="+mn-lt"/>
                <a:ea typeface="+mn-ea"/>
                <a:cs typeface="+mn-cs"/>
              </a:rPr>
              <a:t>Qc</a:t>
            </a:r>
            <a:r>
              <a:rPr kumimoji="1" lang="ja-JP" altLang="en-US" sz="1200" b="0" i="0" kern="1200" dirty="0">
                <a:solidFill>
                  <a:schemeClr val="tx1"/>
                </a:solidFill>
                <a:effectLst/>
                <a:latin typeface="+mn-lt"/>
                <a:ea typeface="+mn-ea"/>
                <a:cs typeface="+mn-cs"/>
              </a:rPr>
              <a:t>がわかっている試料を使ったので，</a:t>
            </a:r>
            <a:r>
              <a:rPr kumimoji="1" lang="en-US" altLang="ja-JP" sz="1200" b="0" i="0" kern="1200" dirty="0" err="1">
                <a:solidFill>
                  <a:schemeClr val="tx1"/>
                </a:solidFill>
                <a:effectLst/>
                <a:latin typeface="+mn-lt"/>
                <a:ea typeface="+mn-ea"/>
                <a:cs typeface="+mn-cs"/>
              </a:rPr>
              <a:t>Qd</a:t>
            </a:r>
            <a:r>
              <a:rPr kumimoji="1" lang="ja-JP" altLang="en-US" sz="1200" b="0" i="0" kern="1200" dirty="0">
                <a:solidFill>
                  <a:schemeClr val="tx1"/>
                </a:solidFill>
                <a:effectLst/>
                <a:latin typeface="+mn-lt"/>
                <a:ea typeface="+mn-ea"/>
                <a:cs typeface="+mn-cs"/>
              </a:rPr>
              <a:t>から誘電正接を算出することができました。</a:t>
            </a:r>
          </a:p>
          <a:p>
            <a:r>
              <a:rPr kumimoji="1" lang="ja-JP" altLang="en-US" sz="1200" b="0" i="0" kern="1200" dirty="0">
                <a:solidFill>
                  <a:schemeClr val="tx1"/>
                </a:solidFill>
                <a:effectLst/>
                <a:latin typeface="+mn-lt"/>
                <a:ea typeface="+mn-ea"/>
                <a:cs typeface="+mn-cs"/>
              </a:rPr>
              <a:t>まず、左の比誘電率をご覧ください。これは材料が電場に応答してどれだけ分極しやすいかを示す値で、主に</a:t>
            </a:r>
            <a:r>
              <a:rPr kumimoji="1" lang="ja-JP" altLang="en-US" sz="1200" b="1" i="0" kern="1200" dirty="0">
                <a:solidFill>
                  <a:schemeClr val="tx1"/>
                </a:solidFill>
                <a:effectLst/>
                <a:latin typeface="+mn-lt"/>
                <a:ea typeface="+mn-ea"/>
                <a:cs typeface="+mn-cs"/>
              </a:rPr>
              <a:t>信号の伝搬速度</a:t>
            </a:r>
            <a:r>
              <a:rPr kumimoji="1" lang="ja-JP" altLang="en-US" sz="1200" b="0" i="0" kern="1200" dirty="0">
                <a:solidFill>
                  <a:schemeClr val="tx1"/>
                </a:solidFill>
                <a:effectLst/>
                <a:latin typeface="+mn-lt"/>
                <a:ea typeface="+mn-ea"/>
                <a:cs typeface="+mn-cs"/>
              </a:rPr>
              <a:t>を決定します。値が大きいほど</a:t>
            </a:r>
            <a:r>
              <a:rPr kumimoji="1" lang="ja-JP" altLang="en-US" sz="1200" b="1" i="0" kern="1200" dirty="0">
                <a:solidFill>
                  <a:schemeClr val="tx1"/>
                </a:solidFill>
                <a:effectLst/>
                <a:latin typeface="+mn-lt"/>
                <a:ea typeface="+mn-ea"/>
                <a:cs typeface="+mn-cs"/>
              </a:rPr>
              <a:t>信号は遅く</a:t>
            </a:r>
            <a:r>
              <a:rPr kumimoji="1" lang="ja-JP" altLang="en-US" sz="1200" b="0" i="0" kern="1200" dirty="0">
                <a:solidFill>
                  <a:schemeClr val="tx1"/>
                </a:solidFill>
                <a:effectLst/>
                <a:latin typeface="+mn-lt"/>
                <a:ea typeface="+mn-ea"/>
                <a:cs typeface="+mn-cs"/>
              </a:rPr>
              <a:t>なります。これは直接的なエネルギー損失を示す指標ではありません。</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今回の結果では、両材料に大きな差はありませんが、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の方がやや低く、エラーバーも短く、安定した特性を示しています。</a:t>
            </a:r>
          </a:p>
          <a:p>
            <a:r>
              <a:rPr kumimoji="1" lang="ja-JP" altLang="en-US" sz="1200" b="0" i="0" kern="1200" dirty="0">
                <a:solidFill>
                  <a:schemeClr val="tx1"/>
                </a:solidFill>
                <a:effectLst/>
                <a:latin typeface="+mn-lt"/>
                <a:ea typeface="+mn-ea"/>
                <a:cs typeface="+mn-cs"/>
              </a:rPr>
              <a:t>次に、右の誘電正接をご覧ください。これは、信号エネルギーが熱として失われる</a:t>
            </a:r>
            <a:r>
              <a:rPr kumimoji="1" lang="ja-JP" altLang="en-US" sz="1200" b="1" i="0" kern="1200" dirty="0">
                <a:solidFill>
                  <a:schemeClr val="tx1"/>
                </a:solidFill>
                <a:effectLst/>
                <a:latin typeface="+mn-lt"/>
                <a:ea typeface="+mn-ea"/>
                <a:cs typeface="+mn-cs"/>
              </a:rPr>
              <a:t>誘電損失の</a:t>
            </a:r>
            <a:r>
              <a:rPr kumimoji="1" lang="ja-JP" altLang="en-US" sz="1200" b="1" i="0" kern="1200">
                <a:solidFill>
                  <a:schemeClr val="tx1"/>
                </a:solidFill>
                <a:effectLst/>
                <a:latin typeface="+mn-lt"/>
                <a:ea typeface="+mn-ea"/>
                <a:cs typeface="+mn-cs"/>
              </a:rPr>
              <a:t>大きさ</a:t>
            </a:r>
            <a:r>
              <a:rPr kumimoji="1" lang="ja-JP" altLang="en-US" sz="1200" b="0" i="0" kern="1200">
                <a:solidFill>
                  <a:schemeClr val="tx1"/>
                </a:solidFill>
                <a:effectLst/>
                <a:latin typeface="+mn-lt"/>
                <a:ea typeface="+mn-ea"/>
                <a:cs typeface="+mn-cs"/>
              </a:rPr>
              <a:t>を示す</a:t>
            </a:r>
            <a:r>
              <a:rPr kumimoji="1" lang="ja-JP" altLang="en-US" sz="1200" b="0" i="0" kern="1200" dirty="0">
                <a:solidFill>
                  <a:schemeClr val="tx1"/>
                </a:solidFill>
                <a:effectLst/>
                <a:latin typeface="+mn-lt"/>
                <a:ea typeface="+mn-ea"/>
                <a:cs typeface="+mn-cs"/>
              </a:rPr>
              <a:t>指標です。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結果は、</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は全周波数帯で</a:t>
            </a: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より低く、低損失かつ高品質な伝送特性を持っています。</a:t>
            </a:r>
            <a:br>
              <a:rPr kumimoji="1" lang="ja-JP" altLang="en-US" sz="1200" b="0" i="0" kern="1200" dirty="0">
                <a:solidFill>
                  <a:schemeClr val="tx1"/>
                </a:solidFill>
                <a:effectLst/>
                <a:latin typeface="+mn-lt"/>
                <a:ea typeface="+mn-ea"/>
                <a:cs typeface="+mn-cs"/>
              </a:rPr>
            </a:br>
            <a:r>
              <a:rPr kumimoji="1" lang="en-US" altLang="ja-JP" sz="1200" b="0" i="0" kern="1200" dirty="0">
                <a:solidFill>
                  <a:schemeClr val="tx1"/>
                </a:solidFill>
                <a:effectLst/>
                <a:latin typeface="+mn-lt"/>
                <a:ea typeface="+mn-ea"/>
                <a:cs typeface="+mn-cs"/>
              </a:rPr>
              <a:t>FR-4</a:t>
            </a:r>
            <a:r>
              <a:rPr kumimoji="1" lang="ja-JP" altLang="en-US" sz="1200" b="0" i="0" kern="1200" dirty="0">
                <a:solidFill>
                  <a:schemeClr val="tx1"/>
                </a:solidFill>
                <a:effectLst/>
                <a:latin typeface="+mn-lt"/>
                <a:ea typeface="+mn-ea"/>
                <a:cs typeface="+mn-cs"/>
              </a:rPr>
              <a:t>は高い損失値を維持したままほぼ一定ですが、</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は非常に低い値を保ちながら、周波数が高くなるとわずかに増加する傾向があります。</a:t>
            </a:r>
          </a:p>
          <a:p>
            <a:r>
              <a:rPr kumimoji="1" lang="ja-JP" altLang="en-US" sz="1200" b="0" i="0" kern="1200" dirty="0">
                <a:solidFill>
                  <a:schemeClr val="tx1"/>
                </a:solidFill>
                <a:effectLst/>
                <a:latin typeface="+mn-lt"/>
                <a:ea typeface="+mn-ea"/>
                <a:cs typeface="+mn-cs"/>
              </a:rPr>
              <a:t>エラーバーに注目すると、</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はばらつきが小さく、再現性の高い測定結果が得られています。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以上から、</a:t>
            </a:r>
            <a:r>
              <a:rPr kumimoji="1" lang="en-US" altLang="ja-JP" sz="1200" b="0" i="0" kern="1200" dirty="0">
                <a:solidFill>
                  <a:schemeClr val="tx1"/>
                </a:solidFill>
                <a:effectLst/>
                <a:latin typeface="+mn-lt"/>
                <a:ea typeface="+mn-ea"/>
                <a:cs typeface="+mn-cs"/>
              </a:rPr>
              <a:t>MEGTRON6</a:t>
            </a:r>
            <a:r>
              <a:rPr kumimoji="1" lang="ja-JP" altLang="en-US" sz="1200" b="0" i="0" kern="1200" dirty="0">
                <a:solidFill>
                  <a:schemeClr val="tx1"/>
                </a:solidFill>
                <a:effectLst/>
                <a:latin typeface="+mn-lt"/>
                <a:ea typeface="+mn-ea"/>
                <a:cs typeface="+mn-cs"/>
              </a:rPr>
              <a:t>は広い周波数帯域で安定した低損失特性を示す、高周波用途に適した基板材料であることが定量的に確認できました。</a:t>
            </a:r>
          </a:p>
        </p:txBody>
      </p:sp>
    </p:spTree>
    <p:extLst>
      <p:ext uri="{BB962C8B-B14F-4D97-AF65-F5344CB8AC3E}">
        <p14:creationId xmlns:p14="http://schemas.microsoft.com/office/powerpoint/2010/main" val="244423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次は、帯域を細かく分けて測定したセグメントスイープの結果です。こちらでは、より安定したピークが得られており、再現性のある測定ができていることが分かります。</a:t>
            </a:r>
            <a:endParaRPr lang="en-US" altLang="ja-JP" dirty="0"/>
          </a:p>
          <a:p>
            <a:endParaRPr kumimoji="1" lang="en-US" altLang="ja-JP"/>
          </a:p>
          <a:p>
            <a:endParaRPr kumimoji="1" lang="ja-JP" altLang="en-US" dirty="0"/>
          </a:p>
        </p:txBody>
      </p:sp>
    </p:spTree>
    <p:extLst>
      <p:ext uri="{BB962C8B-B14F-4D97-AF65-F5344CB8AC3E}">
        <p14:creationId xmlns:p14="http://schemas.microsoft.com/office/powerpoint/2010/main" val="167278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まず試料を用意します。次に標準銅箔と基板で</a:t>
            </a:r>
            <a:r>
              <a:rPr kumimoji="1" lang="en-US" altLang="ja-JP" dirty="0"/>
              <a:t>S</a:t>
            </a:r>
            <a:r>
              <a:rPr kumimoji="1" lang="ja-JP" altLang="en-US" dirty="0"/>
              <a:t>パラメータを測定します。そこから標準銅箔の特性から求めた導体損失を引き，基板自体の誘電損失を算出します。</a:t>
            </a:r>
            <a:endParaRPr kumimoji="1" lang="en-US" altLang="ja-JP" dirty="0"/>
          </a:p>
          <a:p>
            <a:r>
              <a:rPr kumimoji="1" lang="ja-JP" altLang="en-US" dirty="0"/>
              <a:t>その誘電率を使って導電率を求めます。今回はこのチャートの基盤自体の誘電損失を算出するところまで行いました。</a:t>
            </a:r>
          </a:p>
        </p:txBody>
      </p:sp>
    </p:spTree>
    <p:extLst>
      <p:ext uri="{BB962C8B-B14F-4D97-AF65-F5344CB8AC3E}">
        <p14:creationId xmlns:p14="http://schemas.microsoft.com/office/powerpoint/2010/main" val="696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FR-4</a:t>
            </a:r>
            <a:r>
              <a:rPr lang="ja-JP" altLang="en-US" dirty="0"/>
              <a:t>基板で、</a:t>
            </a:r>
            <a:r>
              <a:rPr lang="en-US" altLang="ja-JP" dirty="0"/>
              <a:t>VNA</a:t>
            </a:r>
            <a:r>
              <a:rPr lang="ja-JP" altLang="en-US" dirty="0"/>
              <a:t>で観測された透過特性（</a:t>
            </a:r>
            <a:r>
              <a:rPr lang="en-US" altLang="ja-JP" dirty="0"/>
              <a:t>S21</a:t>
            </a:r>
            <a:r>
              <a:rPr lang="ja-JP" altLang="en-US" dirty="0"/>
              <a:t>）のグラフです。</a:t>
            </a:r>
          </a:p>
          <a:p>
            <a:r>
              <a:rPr lang="ja-JP" altLang="en-US" dirty="0"/>
              <a:t>ご覧の通り、</a:t>
            </a:r>
            <a:r>
              <a:rPr lang="en-US" altLang="ja-JP" b="1" dirty="0"/>
              <a:t>70GHz</a:t>
            </a:r>
            <a:r>
              <a:rPr lang="ja-JP" altLang="en-US" b="1" dirty="0"/>
              <a:t>以下の周波数帯</a:t>
            </a:r>
            <a:r>
              <a:rPr lang="ja-JP" altLang="en-US" dirty="0"/>
              <a:t>では、共振ピークが崩れず確認できています。</a:t>
            </a:r>
            <a:endParaRPr lang="en-US" altLang="ja-JP" dirty="0"/>
          </a:p>
          <a:p>
            <a:r>
              <a:rPr lang="ja-JP" altLang="en-US" dirty="0"/>
              <a:t>しかし、スライドの赤丸で囲んだ</a:t>
            </a:r>
            <a:r>
              <a:rPr lang="en-US" altLang="ja-JP" b="1" dirty="0"/>
              <a:t>70GHz</a:t>
            </a:r>
            <a:r>
              <a:rPr lang="ja-JP" altLang="en-US" b="1" dirty="0"/>
              <a:t>を超える高周波領域</a:t>
            </a:r>
            <a:r>
              <a:rPr lang="ja-JP" altLang="en-US" dirty="0"/>
              <a:t>になると、ピークの形状が崩れます。</a:t>
            </a:r>
          </a:p>
          <a:p>
            <a:endParaRPr lang="en-US" altLang="ja-JP" dirty="0"/>
          </a:p>
          <a:p>
            <a:r>
              <a:rPr lang="ja-JP" altLang="en-US" dirty="0"/>
              <a:t>そのため，</a:t>
            </a:r>
            <a:r>
              <a:rPr lang="en-US" altLang="ja-JP" dirty="0"/>
              <a:t>70GHz</a:t>
            </a:r>
            <a:r>
              <a:rPr lang="ja-JP" altLang="en-US" dirty="0"/>
              <a:t>以上の共振ピークから計算した誘電率，誘電正接は今回の結果からは除外します。</a:t>
            </a:r>
            <a:endParaRPr lang="en-US" altLang="ja-JP" dirty="0"/>
          </a:p>
        </p:txBody>
      </p:sp>
    </p:spTree>
    <p:extLst>
      <p:ext uri="{BB962C8B-B14F-4D97-AF65-F5344CB8AC3E}">
        <p14:creationId xmlns:p14="http://schemas.microsoft.com/office/powerpoint/2010/main" val="380016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MEGTRON6</a:t>
            </a:r>
            <a:r>
              <a:rPr lang="ja-JP" altLang="en-US" dirty="0"/>
              <a:t>基板を用いた</a:t>
            </a:r>
            <a:r>
              <a:rPr lang="en-US" altLang="ja-JP" dirty="0"/>
              <a:t>S</a:t>
            </a:r>
            <a:r>
              <a:rPr lang="ja-JP" altLang="en-US" dirty="0"/>
              <a:t>パラメータ測定の結果です。</a:t>
            </a:r>
          </a:p>
          <a:p>
            <a:r>
              <a:rPr lang="en-US" altLang="ja-JP" dirty="0"/>
              <a:t>80GHz</a:t>
            </a:r>
            <a:r>
              <a:rPr lang="ja-JP" altLang="en-US" dirty="0"/>
              <a:t>帯でも共振ピークがある程度確認できており、</a:t>
            </a:r>
            <a:r>
              <a:rPr lang="en-US" altLang="ja-JP" dirty="0"/>
              <a:t>FR-4</a:t>
            </a:r>
            <a:r>
              <a:rPr lang="ja-JP" altLang="en-US" dirty="0"/>
              <a:t>では困難だった高周波領域でも測定が可能になっています。</a:t>
            </a:r>
            <a:endParaRPr lang="en-US" altLang="ja-JP" dirty="0"/>
          </a:p>
          <a:p>
            <a:endParaRPr lang="en-US" altLang="ja-JP" dirty="0"/>
          </a:p>
          <a:p>
            <a:r>
              <a:rPr lang="ja-JP" altLang="en-US" dirty="0"/>
              <a:t>しかし</a:t>
            </a:r>
            <a:r>
              <a:rPr lang="en-US" altLang="ja-JP" dirty="0"/>
              <a:t>80 GHz</a:t>
            </a:r>
            <a:r>
              <a:rPr kumimoji="1" lang="ja-JP" altLang="en-US" dirty="0"/>
              <a:t> より上の共振</a:t>
            </a:r>
            <a:r>
              <a:rPr kumimoji="1" lang="ja-JP" altLang="en-US"/>
              <a:t>ピークが崩れているので</a:t>
            </a:r>
            <a:r>
              <a:rPr kumimoji="1" lang="ja-JP" altLang="en-US" dirty="0"/>
              <a:t>，ここから計算した誘電率，誘電正接は今回の結果からは除外します。</a:t>
            </a:r>
            <a:endParaRPr kumimoji="1" lang="en-US" altLang="ja-JP" dirty="0"/>
          </a:p>
        </p:txBody>
      </p:sp>
    </p:spTree>
    <p:extLst>
      <p:ext uri="{BB962C8B-B14F-4D97-AF65-F5344CB8AC3E}">
        <p14:creationId xmlns:p14="http://schemas.microsoft.com/office/powerpoint/2010/main" val="285379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VNA</a:t>
            </a:r>
            <a:r>
              <a:rPr kumimoji="1" lang="ja-JP" altLang="en-US" dirty="0"/>
              <a:t>で測定したデータから誘電率を求めたものです。そして，それを複数回行ったものの平均を求めて，そのばらつきを併記したものです，</a:t>
            </a:r>
            <a:endParaRPr kumimoji="1" lang="en-US" altLang="ja-JP" dirty="0"/>
          </a:p>
          <a:p>
            <a:endParaRPr kumimoji="1" lang="en-US" altLang="ja-JP" dirty="0"/>
          </a:p>
          <a:p>
            <a:r>
              <a:rPr kumimoji="1" lang="en-US" altLang="ja-JP" dirty="0"/>
              <a:t>FR4</a:t>
            </a:r>
            <a:r>
              <a:rPr kumimoji="1" lang="ja-JP" altLang="en-US" dirty="0"/>
              <a:t>のほうがばらつきが大きく，誘電率も高くなりました。</a:t>
            </a:r>
            <a:endParaRPr kumimoji="1" lang="en-US" altLang="ja-JP" dirty="0"/>
          </a:p>
        </p:txBody>
      </p:sp>
    </p:spTree>
    <p:extLst>
      <p:ext uri="{BB962C8B-B14F-4D97-AF65-F5344CB8AC3E}">
        <p14:creationId xmlns:p14="http://schemas.microsoft.com/office/powerpoint/2010/main" val="42390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それでは、本研究の背景についてご説明します。</a:t>
            </a:r>
          </a:p>
          <a:p>
            <a:r>
              <a:rPr kumimoji="1" lang="ja-JP" altLang="en-US" sz="1200" b="0" kern="1200" dirty="0">
                <a:solidFill>
                  <a:schemeClr val="tx1"/>
                </a:solidFill>
                <a:effectLst/>
                <a:latin typeface="+mn-lt"/>
                <a:ea typeface="+mn-ea"/>
                <a:cs typeface="+mn-cs"/>
              </a:rPr>
              <a:t>近年、</a:t>
            </a:r>
            <a:r>
              <a:rPr kumimoji="1" lang="en-US" altLang="ja-JP" sz="1200" b="0" kern="1200" dirty="0">
                <a:solidFill>
                  <a:schemeClr val="tx1"/>
                </a:solidFill>
                <a:effectLst/>
                <a:latin typeface="+mn-lt"/>
                <a:ea typeface="+mn-ea"/>
                <a:cs typeface="+mn-cs"/>
              </a:rPr>
              <a:t>AI</a:t>
            </a:r>
            <a:r>
              <a:rPr kumimoji="1" lang="ja-JP" altLang="en-US" sz="1200" b="0" kern="1200" dirty="0">
                <a:solidFill>
                  <a:schemeClr val="tx1"/>
                </a:solidFill>
                <a:effectLst/>
                <a:latin typeface="+mn-lt"/>
                <a:ea typeface="+mn-ea"/>
                <a:cs typeface="+mn-cs"/>
              </a:rPr>
              <a:t>や</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といった次世代通信技術の発展に伴い、データセンター等のハードウェアには</a:t>
            </a:r>
            <a:r>
              <a:rPr kumimoji="1" lang="en-US" altLang="ja-JP" sz="1200" b="0" kern="1200" dirty="0">
                <a:solidFill>
                  <a:schemeClr val="tx1"/>
                </a:solidFill>
                <a:effectLst/>
                <a:latin typeface="+mn-lt"/>
                <a:ea typeface="+mn-ea"/>
                <a:cs typeface="+mn-cs"/>
              </a:rPr>
              <a:t>100 GHz</a:t>
            </a:r>
            <a:r>
              <a:rPr kumimoji="1" lang="ja-JP" altLang="en-US" sz="1200" b="0" kern="1200" dirty="0">
                <a:solidFill>
                  <a:schemeClr val="tx1"/>
                </a:solidFill>
                <a:effectLst/>
                <a:latin typeface="+mn-lt"/>
                <a:ea typeface="+mn-ea"/>
                <a:cs typeface="+mn-cs"/>
              </a:rPr>
              <a:t>帯の通信性能が必要とされています。しかし周波数が上がると、誘電体基板の誘電損失と配線の表皮効果による損失により、信号減衰が発生します。</a:t>
            </a:r>
          </a:p>
          <a:p>
            <a:r>
              <a:rPr kumimoji="1" lang="ja-JP" altLang="en-US" sz="1200" b="0" kern="1200" dirty="0">
                <a:solidFill>
                  <a:schemeClr val="tx1"/>
                </a:solidFill>
                <a:effectLst/>
                <a:latin typeface="+mn-lt"/>
                <a:ea typeface="+mn-ea"/>
                <a:cs typeface="+mn-cs"/>
              </a:rPr>
              <a:t>これまで、一般的な電子機器で用いられるガラスエポキシ基板の</a:t>
            </a:r>
            <a:r>
              <a:rPr kumimoji="1" lang="en-US" altLang="ja-JP" sz="1200" b="0" kern="1200" dirty="0">
                <a:solidFill>
                  <a:schemeClr val="tx1"/>
                </a:solidFill>
                <a:effectLst/>
                <a:latin typeface="+mn-lt"/>
                <a:ea typeface="+mn-ea"/>
                <a:cs typeface="+mn-cs"/>
              </a:rPr>
              <a:t>FR-4</a:t>
            </a:r>
            <a:r>
              <a:rPr kumimoji="1" lang="ja-JP" altLang="en-US" sz="1200" b="0" kern="1200" dirty="0">
                <a:solidFill>
                  <a:schemeClr val="tx1"/>
                </a:solidFill>
                <a:effectLst/>
                <a:latin typeface="+mn-lt"/>
                <a:ea typeface="+mn-ea"/>
                <a:cs typeface="+mn-cs"/>
              </a:rPr>
              <a:t>や、高周波用の低損失基板の</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の誘電率を測定し、誘電損失による信号減衰について検討してきました。</a:t>
            </a:r>
          </a:p>
          <a:p>
            <a:r>
              <a:rPr kumimoji="1" lang="ja-JP" altLang="en-US" sz="1200" b="0" kern="1200" dirty="0">
                <a:solidFill>
                  <a:schemeClr val="tx1"/>
                </a:solidFill>
                <a:effectLst/>
                <a:latin typeface="+mn-lt"/>
                <a:ea typeface="+mn-ea"/>
                <a:cs typeface="+mn-cs"/>
              </a:rPr>
              <a:t>しかし、もう一つの信号減衰の要因である表皮効果については、誘電体と銅箔を接続する表面粗さが影響し、表面粗さを含めた信号損失については検討されていません。</a:t>
            </a:r>
          </a:p>
        </p:txBody>
      </p:sp>
    </p:spTree>
    <p:extLst>
      <p:ext uri="{BB962C8B-B14F-4D97-AF65-F5344CB8AC3E}">
        <p14:creationId xmlns:p14="http://schemas.microsoft.com/office/powerpoint/2010/main" val="15092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こちらは同じように誘電正接の結果をまとめたものです。</a:t>
            </a:r>
            <a:endParaRPr kumimoji="1" lang="en-US" altLang="ja-JP" dirty="0"/>
          </a:p>
          <a:p>
            <a:endParaRPr kumimoji="1" lang="en-US" altLang="ja-JP" dirty="0"/>
          </a:p>
          <a:p>
            <a:r>
              <a:rPr kumimoji="1" lang="ja-JP" altLang="en-US" dirty="0"/>
              <a:t>こちらもメグトロン基板のほうが損失が低く，ばらつきも少ないです。</a:t>
            </a:r>
            <a:endParaRPr kumimoji="1" lang="en-US" altLang="ja-JP" dirty="0"/>
          </a:p>
          <a:p>
            <a:endParaRPr kumimoji="1" lang="en-US" altLang="ja-JP" dirty="0"/>
          </a:p>
          <a:p>
            <a:r>
              <a:rPr kumimoji="1" lang="ja-JP" altLang="en-US" dirty="0"/>
              <a:t>今回の結果は先行研究で求めているデータとある程度おなじになったので実測はうまくいったと言えます。</a:t>
            </a:r>
          </a:p>
        </p:txBody>
      </p:sp>
    </p:spTree>
    <p:extLst>
      <p:ext uri="{BB962C8B-B14F-4D97-AF65-F5344CB8AC3E}">
        <p14:creationId xmlns:p14="http://schemas.microsoft.com/office/powerpoint/2010/main" val="34491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20D4-9815-D513-89D1-E51FDD527A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AD179D-7193-229F-C9FC-6BCBAAC309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09A47-1268-6FC1-D58B-869F788371C9}"/>
              </a:ext>
            </a:extLst>
          </p:cNvPr>
          <p:cNvSpPr>
            <a:spLocks noGrp="1"/>
          </p:cNvSpPr>
          <p:nvPr>
            <p:ph type="body" idx="1"/>
          </p:nvPr>
        </p:nvSpPr>
        <p:spPr/>
        <p:txBody>
          <a:bodyPr/>
          <a:lstStyle/>
          <a:p>
            <a:r>
              <a:rPr lang="ja-JP" altLang="en-US" dirty="0"/>
              <a:t>スマートフォンや</a:t>
            </a:r>
            <a:r>
              <a:rPr lang="en-US" altLang="ja-JP" dirty="0"/>
              <a:t>AI</a:t>
            </a:r>
            <a:r>
              <a:rPr lang="ja-JP" altLang="en-US" dirty="0"/>
              <a:t>、自動運転などを支えるのは、高速で大量のデータを扱う「高周波技術」です。</a:t>
            </a:r>
            <a:br>
              <a:rPr lang="ja-JP" altLang="en-US" dirty="0"/>
            </a:br>
            <a:r>
              <a:rPr lang="ja-JP" altLang="en-US" dirty="0"/>
              <a:t>特にデータセンターでは、</a:t>
            </a:r>
            <a:r>
              <a:rPr lang="en-US" altLang="ja-JP" b="1" dirty="0"/>
              <a:t>100GHz</a:t>
            </a:r>
            <a:r>
              <a:rPr lang="ja-JP" altLang="en-US" b="1" dirty="0"/>
              <a:t>級の通信</a:t>
            </a:r>
            <a:r>
              <a:rPr lang="ja-JP" altLang="en-US" dirty="0"/>
              <a:t>が求められます。</a:t>
            </a:r>
            <a:br>
              <a:rPr lang="ja-JP" altLang="en-US" dirty="0"/>
            </a:br>
            <a:r>
              <a:rPr lang="ja-JP" altLang="en-US" dirty="0"/>
              <a:t>このような高周波では、信号が通る</a:t>
            </a:r>
            <a:r>
              <a:rPr lang="ja-JP" altLang="en-US" b="1" dirty="0"/>
              <a:t>基板の材料特性</a:t>
            </a:r>
            <a:r>
              <a:rPr lang="ja-JP" altLang="en-US" dirty="0"/>
              <a:t>が通信品質に大きく影響します。</a:t>
            </a:r>
          </a:p>
          <a:p>
            <a:r>
              <a:rPr lang="ja-JP" altLang="en-US" dirty="0"/>
              <a:t>信号が基板を通るときには「損失」が発生します。主な損失は次の</a:t>
            </a:r>
            <a:r>
              <a:rPr lang="en-US" altLang="ja-JP" dirty="0"/>
              <a:t>3</a:t>
            </a:r>
            <a:r>
              <a:rPr lang="ja-JP" altLang="en-US" dirty="0"/>
              <a:t>つです：</a:t>
            </a:r>
          </a:p>
          <a:p>
            <a:r>
              <a:rPr lang="ja-JP" altLang="en-US" b="1" dirty="0"/>
              <a:t>誘電損失</a:t>
            </a:r>
            <a:r>
              <a:rPr lang="ja-JP" altLang="en-US" dirty="0"/>
              <a:t>：絶縁体で熱に変わる損失（周波数が高いほど増加）</a:t>
            </a:r>
          </a:p>
          <a:p>
            <a:r>
              <a:rPr lang="ja-JP" altLang="en-US" b="1" dirty="0"/>
              <a:t>導電損失</a:t>
            </a:r>
            <a:r>
              <a:rPr lang="ja-JP" altLang="en-US" dirty="0"/>
              <a:t>：銅配線で抵抗による損失（表皮効果で急増）</a:t>
            </a:r>
          </a:p>
          <a:p>
            <a:r>
              <a:rPr lang="ja-JP" altLang="en-US" b="1" dirty="0"/>
              <a:t>放射損失</a:t>
            </a:r>
            <a:r>
              <a:rPr lang="ja-JP" altLang="en-US" dirty="0"/>
              <a:t>：信号が電波として漏れる損失</a:t>
            </a:r>
          </a:p>
          <a:p>
            <a:r>
              <a:rPr lang="ja-JP" altLang="en-US" dirty="0"/>
              <a:t>特に高周波では、</a:t>
            </a:r>
            <a:r>
              <a:rPr lang="ja-JP" altLang="en-US" b="1" dirty="0"/>
              <a:t>誘電損失と導電損失の両方が深刻化</a:t>
            </a:r>
            <a:r>
              <a:rPr lang="ja-JP" altLang="en-US" dirty="0"/>
              <a:t>します。</a:t>
            </a:r>
            <a:br>
              <a:rPr lang="ja-JP" altLang="en-US" dirty="0"/>
            </a:br>
            <a:r>
              <a:rPr lang="ja-JP" altLang="en-US" dirty="0"/>
              <a:t>導電損失は「表皮効果」により、電流が導体の表面に集中し、流れる道が狭くなることで抵抗が増えます。</a:t>
            </a:r>
          </a:p>
        </p:txBody>
      </p:sp>
    </p:spTree>
    <p:extLst>
      <p:ext uri="{BB962C8B-B14F-4D97-AF65-F5344CB8AC3E}">
        <p14:creationId xmlns:p14="http://schemas.microsoft.com/office/powerpoint/2010/main" val="12992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75885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1F1F-3B84-9192-E5F3-7BA12EF90C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15F2EF-5DC0-C00D-54E4-FF9297983F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547D16-31B9-1E5C-69F6-B2F80A8E0506}"/>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2592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この流れで発表していきます。</a:t>
            </a:r>
          </a:p>
        </p:txBody>
      </p:sp>
    </p:spTree>
    <p:extLst>
      <p:ext uri="{BB962C8B-B14F-4D97-AF65-F5344CB8AC3E}">
        <p14:creationId xmlns:p14="http://schemas.microsoft.com/office/powerpoint/2010/main" val="2936929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この目的を達成するために、これまでに行ってきたことです。 まず、測定に使用する試料を作成しました。一般的な基板材料である</a:t>
            </a:r>
            <a:r>
              <a:rPr lang="en-US" altLang="ja-JP" dirty="0"/>
              <a:t>FR-4</a:t>
            </a:r>
            <a:r>
              <a:rPr lang="ja-JP" altLang="en-US" dirty="0"/>
              <a:t>基板を円板状に切り出し、次にエッチングという化学処理を行い、中心に円形の銅箔が残るような加工を施しました。 そして、この試料を用いて、</a:t>
            </a:r>
            <a:r>
              <a:rPr lang="en-US" altLang="ja-JP" dirty="0"/>
              <a:t>BCDR</a:t>
            </a:r>
            <a:r>
              <a:rPr lang="ja-JP" altLang="en-US" dirty="0"/>
              <a:t>法により、まず基板自体の電気的特性である</a:t>
            </a:r>
            <a:r>
              <a:rPr lang="en-US" altLang="ja-JP" dirty="0"/>
              <a:t>『</a:t>
            </a:r>
            <a:r>
              <a:rPr lang="ja-JP" altLang="en-US" dirty="0"/>
              <a:t>複素誘電率</a:t>
            </a:r>
            <a:r>
              <a:rPr lang="en-US" altLang="ja-JP" dirty="0"/>
              <a:t>』</a:t>
            </a:r>
            <a:r>
              <a:rPr lang="ja-JP" altLang="en-US" dirty="0"/>
              <a:t>を測定しました。その後、銅箔付きの基板と比較することで、銅箔の導電率の測定・推定を試みました。</a:t>
            </a:r>
            <a:endParaRPr kumimoji="1" lang="ja-JP" altLang="en-US" dirty="0"/>
          </a:p>
        </p:txBody>
      </p:sp>
    </p:spTree>
    <p:extLst>
      <p:ext uri="{BB962C8B-B14F-4D97-AF65-F5344CB8AC3E}">
        <p14:creationId xmlns:p14="http://schemas.microsoft.com/office/powerpoint/2010/main" val="29954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そこで本研究では、表面粗さによる信号減衰を評価することを目的として、</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法により、</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の複素誘電率と導電率を測定しました。測定値から減衰定数を算出し、表面粗さが電気伝導性に与える影響を検討します。</a:t>
            </a:r>
          </a:p>
        </p:txBody>
      </p:sp>
    </p:spTree>
    <p:extLst>
      <p:ext uri="{BB962C8B-B14F-4D97-AF65-F5344CB8AC3E}">
        <p14:creationId xmlns:p14="http://schemas.microsoft.com/office/powerpoint/2010/main" val="31986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今回、測定対象とした基板材料についてご説明します。</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という低損失材料で、高速通信機器に用いられています。</a:t>
            </a:r>
            <a:endParaRPr kumimoji="1" lang="en-US" altLang="ja-JP"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tx1"/>
                </a:solidFill>
                <a:effectLst/>
                <a:latin typeface="+mn-lt"/>
                <a:ea typeface="+mn-ea"/>
                <a:cs typeface="+mn-cs"/>
              </a:rPr>
              <a:t>近年の</a:t>
            </a:r>
            <a:r>
              <a:rPr kumimoji="1" lang="en-US" altLang="ja-JP" sz="1200" b="0" kern="1200" dirty="0">
                <a:solidFill>
                  <a:schemeClr val="tx1"/>
                </a:solidFill>
                <a:effectLst/>
                <a:latin typeface="+mn-lt"/>
                <a:ea typeface="+mn-ea"/>
                <a:cs typeface="+mn-cs"/>
              </a:rPr>
              <a:t>5G/6G</a:t>
            </a:r>
            <a:r>
              <a:rPr kumimoji="1" lang="ja-JP" altLang="en-US" sz="1200" b="0" kern="1200" dirty="0">
                <a:solidFill>
                  <a:schemeClr val="tx1"/>
                </a:solidFill>
                <a:effectLst/>
                <a:latin typeface="+mn-lt"/>
                <a:ea typeface="+mn-ea"/>
                <a:cs typeface="+mn-cs"/>
              </a:rPr>
              <a:t>等の高周波通信では、</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のような高性能基板の特性を正確に評価し、設計やシミュレーションに反映させることが不可欠となっています。</a:t>
            </a:r>
          </a:p>
          <a:p>
            <a:endParaRPr kumimoji="1" lang="en-US" altLang="ja-JP"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47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複素誘電率の測定法としては、いくつかの手法がありますが、</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のような高周波帯での低損失材料の測定には、共振法が適しています。特に、</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法は有効な手法です。</a:t>
            </a:r>
          </a:p>
          <a:p>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法では誘電率だけでなく、導電率の測定も可能です。</a:t>
            </a:r>
          </a:p>
        </p:txBody>
      </p:sp>
    </p:spTree>
    <p:extLst>
      <p:ext uri="{BB962C8B-B14F-4D97-AF65-F5344CB8AC3E}">
        <p14:creationId xmlns:p14="http://schemas.microsoft.com/office/powerpoint/2010/main" val="237906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9520-00AE-1DEE-0679-18F8E3297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7BDFEE-DE2D-C619-3714-4050E79368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E2C910-B646-367E-2DC7-BEF4D2954755}"/>
              </a:ext>
            </a:extLst>
          </p:cNvPr>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法の測定原理と手順について詳しく説明します。</a:t>
            </a:r>
            <a:r>
              <a:rPr kumimoji="1" lang="en-US" altLang="ja-JP" sz="1200" b="0" kern="1200" dirty="0">
                <a:solidFill>
                  <a:schemeClr val="tx1"/>
                </a:solidFill>
                <a:effectLst/>
                <a:latin typeface="+mn-lt"/>
                <a:ea typeface="+mn-ea"/>
                <a:cs typeface="+mn-cs"/>
              </a:rPr>
              <a:t>BCDR</a:t>
            </a:r>
            <a:r>
              <a:rPr kumimoji="1" lang="ja-JP" altLang="en-US" sz="1200" b="0" kern="1200" dirty="0">
                <a:solidFill>
                  <a:schemeClr val="tx1"/>
                </a:solidFill>
                <a:effectLst/>
                <a:latin typeface="+mn-lt"/>
                <a:ea typeface="+mn-ea"/>
                <a:cs typeface="+mn-cs"/>
              </a:rPr>
              <a:t>とは「平衡形円板共振器」のことで、このような構成になっています。</a:t>
            </a:r>
          </a:p>
          <a:p>
            <a:r>
              <a:rPr kumimoji="1" lang="ja-JP" altLang="en-US" sz="1200" b="0" kern="1200" dirty="0">
                <a:solidFill>
                  <a:schemeClr val="tx1"/>
                </a:solidFill>
                <a:effectLst/>
                <a:latin typeface="+mn-lt"/>
                <a:ea typeface="+mn-ea"/>
                <a:cs typeface="+mn-cs"/>
              </a:rPr>
              <a:t>測定では、測定対象の誘電体基板</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枚を用意して、中央に銅板電極を挿入し、上下から銅電極により圧着します。一方の電極から</a:t>
            </a:r>
            <a:r>
              <a:rPr kumimoji="1" lang="en-US" altLang="ja-JP" sz="1200" b="0" kern="1200" dirty="0">
                <a:solidFill>
                  <a:schemeClr val="tx1"/>
                </a:solidFill>
                <a:effectLst/>
                <a:latin typeface="+mn-lt"/>
                <a:ea typeface="+mn-ea"/>
                <a:cs typeface="+mn-cs"/>
              </a:rPr>
              <a:t>RF</a:t>
            </a:r>
            <a:r>
              <a:rPr kumimoji="1" lang="ja-JP" altLang="en-US" sz="1200" b="0" kern="1200" dirty="0">
                <a:solidFill>
                  <a:schemeClr val="tx1"/>
                </a:solidFill>
                <a:effectLst/>
                <a:latin typeface="+mn-lt"/>
                <a:ea typeface="+mn-ea"/>
                <a:cs typeface="+mn-cs"/>
              </a:rPr>
              <a:t>信号を入力すると、銅電極と試料間に、電極の共振周波数で</a:t>
            </a:r>
            <a:r>
              <a:rPr kumimoji="1" lang="en-US" altLang="ja-JP" sz="1200" b="0" kern="1200" dirty="0">
                <a:solidFill>
                  <a:schemeClr val="tx1"/>
                </a:solidFill>
                <a:effectLst/>
                <a:latin typeface="+mn-lt"/>
                <a:ea typeface="+mn-ea"/>
                <a:cs typeface="+mn-cs"/>
              </a:rPr>
              <a:t>TM0m0</a:t>
            </a:r>
            <a:r>
              <a:rPr kumimoji="1" lang="ja-JP" altLang="en-US" sz="1200" b="0" kern="1200" dirty="0">
                <a:solidFill>
                  <a:schemeClr val="tx1"/>
                </a:solidFill>
                <a:effectLst/>
                <a:latin typeface="+mn-lt"/>
                <a:ea typeface="+mn-ea"/>
                <a:cs typeface="+mn-cs"/>
              </a:rPr>
              <a:t>モードの共振信号が発生します。ベクトル・ネットワーク・アナライザ、</a:t>
            </a:r>
            <a:r>
              <a:rPr kumimoji="1" lang="en-US" altLang="ja-JP" sz="1200" b="0" kern="1200" dirty="0">
                <a:solidFill>
                  <a:schemeClr val="tx1"/>
                </a:solidFill>
                <a:effectLst/>
                <a:latin typeface="+mn-lt"/>
                <a:ea typeface="+mn-ea"/>
                <a:cs typeface="+mn-cs"/>
              </a:rPr>
              <a:t>VNA</a:t>
            </a:r>
            <a:r>
              <a:rPr kumimoji="1" lang="ja-JP" altLang="en-US" sz="1200" b="0" kern="1200" dirty="0">
                <a:solidFill>
                  <a:schemeClr val="tx1"/>
                </a:solidFill>
                <a:effectLst/>
                <a:latin typeface="+mn-lt"/>
                <a:ea typeface="+mn-ea"/>
                <a:cs typeface="+mn-cs"/>
              </a:rPr>
              <a:t>と呼ばれる測定機器を用いて、共振ピークを求めることで、信号の透過特性、つまり</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パラメータの一つである</a:t>
            </a:r>
            <a:r>
              <a:rPr kumimoji="1" lang="en-US" altLang="ja-JP" sz="1200" b="0" kern="1200" dirty="0">
                <a:solidFill>
                  <a:schemeClr val="tx1"/>
                </a:solidFill>
                <a:effectLst/>
                <a:latin typeface="+mn-lt"/>
                <a:ea typeface="+mn-ea"/>
                <a:cs typeface="+mn-cs"/>
              </a:rPr>
              <a:t>S21</a:t>
            </a:r>
            <a:r>
              <a:rPr kumimoji="1" lang="ja-JP" altLang="en-US" sz="1200" b="0" kern="1200" dirty="0">
                <a:solidFill>
                  <a:schemeClr val="tx1"/>
                </a:solidFill>
                <a:effectLst/>
                <a:latin typeface="+mn-lt"/>
                <a:ea typeface="+mn-ea"/>
                <a:cs typeface="+mn-cs"/>
              </a:rPr>
              <a:t>を測定します。</a:t>
            </a:r>
          </a:p>
          <a:p>
            <a:r>
              <a:rPr kumimoji="1" lang="ja-JP" altLang="en-US" sz="1200" b="0" kern="1200" dirty="0">
                <a:solidFill>
                  <a:schemeClr val="tx1"/>
                </a:solidFill>
                <a:effectLst/>
                <a:latin typeface="+mn-lt"/>
                <a:ea typeface="+mn-ea"/>
                <a:cs typeface="+mn-cs"/>
              </a:rPr>
              <a:t>測定手順としては、まずエッチング処理で銅箔を取り除いた</a:t>
            </a:r>
            <a:r>
              <a:rPr kumimoji="1" lang="en-US" altLang="ja-JP" sz="1200" b="0" kern="1200" dirty="0">
                <a:solidFill>
                  <a:schemeClr val="tx1"/>
                </a:solidFill>
                <a:effectLst/>
                <a:latin typeface="+mn-lt"/>
                <a:ea typeface="+mn-ea"/>
                <a:cs typeface="+mn-cs"/>
              </a:rPr>
              <a:t>2</a:t>
            </a:r>
            <a:r>
              <a:rPr kumimoji="1" lang="ja-JP" altLang="en-US" sz="1200" b="0" kern="1200" dirty="0">
                <a:solidFill>
                  <a:schemeClr val="tx1"/>
                </a:solidFill>
                <a:effectLst/>
                <a:latin typeface="+mn-lt"/>
                <a:ea typeface="+mn-ea"/>
                <a:cs typeface="+mn-cs"/>
              </a:rPr>
              <a:t>枚の</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の間に標準銅箔を挿入して、基板の誘電率を測定します。次に、銅箔を残した</a:t>
            </a:r>
            <a:r>
              <a:rPr kumimoji="1" lang="en-US" altLang="ja-JP" sz="1200" b="0" kern="1200" dirty="0">
                <a:solidFill>
                  <a:schemeClr val="tx1"/>
                </a:solidFill>
                <a:effectLst/>
                <a:latin typeface="+mn-lt"/>
                <a:ea typeface="+mn-ea"/>
                <a:cs typeface="+mn-cs"/>
              </a:rPr>
              <a:t>MEGTRON6</a:t>
            </a:r>
            <a:r>
              <a:rPr kumimoji="1" lang="ja-JP" altLang="en-US" sz="1200" b="0" kern="1200" dirty="0">
                <a:solidFill>
                  <a:schemeClr val="tx1"/>
                </a:solidFill>
                <a:effectLst/>
                <a:latin typeface="+mn-lt"/>
                <a:ea typeface="+mn-ea"/>
                <a:cs typeface="+mn-cs"/>
              </a:rPr>
              <a:t>を測定し、先ほど得た誘電率の値を基準として、実基板の導電率を算出するという流れです。</a:t>
            </a:r>
          </a:p>
        </p:txBody>
      </p:sp>
    </p:spTree>
    <p:extLst>
      <p:ext uri="{BB962C8B-B14F-4D97-AF65-F5344CB8AC3E}">
        <p14:creationId xmlns:p14="http://schemas.microsoft.com/office/powerpoint/2010/main" val="200004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それでは、ここから実験結果をご紹介していきます。</a:t>
            </a:r>
          </a:p>
          <a:p>
            <a:r>
              <a:rPr kumimoji="1" lang="ja-JP" altLang="en-US" sz="1200" b="0" kern="1200" dirty="0">
                <a:solidFill>
                  <a:schemeClr val="tx1"/>
                </a:solidFill>
                <a:effectLst/>
                <a:latin typeface="+mn-lt"/>
                <a:ea typeface="+mn-ea"/>
                <a:cs typeface="+mn-cs"/>
              </a:rPr>
              <a:t>まず、</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パラメータの測定結果です。誘電率を求めるにも導電率を求めるにも、この</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が基本となります。このグラフの山状に盛り上がった部分が共振ピークです。共振ピークの周波数、つまりピークが立っている位置は基板の比誘電率によって決まります。また、このピークの鋭さに注目してください。この鋭さは</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値という値で表されます。</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値は、共振周波数</a:t>
            </a:r>
            <a:r>
              <a:rPr kumimoji="1" lang="en-US" altLang="ja-JP" sz="1200" b="0" kern="1200" dirty="0">
                <a:solidFill>
                  <a:schemeClr val="tx1"/>
                </a:solidFill>
                <a:effectLst/>
                <a:latin typeface="+mn-lt"/>
                <a:ea typeface="+mn-ea"/>
                <a:cs typeface="+mn-cs"/>
              </a:rPr>
              <a:t>f0</a:t>
            </a:r>
            <a:r>
              <a:rPr kumimoji="1" lang="ja-JP" altLang="en-US" sz="1200" b="0" kern="1200" dirty="0">
                <a:solidFill>
                  <a:schemeClr val="tx1"/>
                </a:solidFill>
                <a:effectLst/>
                <a:latin typeface="+mn-lt"/>
                <a:ea typeface="+mn-ea"/>
                <a:cs typeface="+mn-cs"/>
              </a:rPr>
              <a:t>を半値幅</a:t>
            </a:r>
            <a:r>
              <a:rPr kumimoji="1" lang="en-US" altLang="ja-JP" sz="1200" b="0" kern="1200" dirty="0" err="1">
                <a:solidFill>
                  <a:schemeClr val="tx1"/>
                </a:solidFill>
                <a:effectLst/>
                <a:latin typeface="+mn-lt"/>
                <a:ea typeface="+mn-ea"/>
                <a:cs typeface="+mn-cs"/>
              </a:rPr>
              <a:t>Δf</a:t>
            </a:r>
            <a:r>
              <a:rPr kumimoji="1" lang="ja-JP" altLang="en-US" sz="1200" b="0" kern="1200" dirty="0">
                <a:solidFill>
                  <a:schemeClr val="tx1"/>
                </a:solidFill>
                <a:effectLst/>
                <a:latin typeface="+mn-lt"/>
                <a:ea typeface="+mn-ea"/>
                <a:cs typeface="+mn-cs"/>
              </a:rPr>
              <a:t>で割った値として定義され、基板の損失が小さいほど大きくなります。</a:t>
            </a:r>
          </a:p>
          <a:p>
            <a:r>
              <a:rPr kumimoji="1" lang="ja-JP" altLang="en-US" sz="1200" b="0" kern="1200" dirty="0">
                <a:solidFill>
                  <a:schemeClr val="tx1"/>
                </a:solidFill>
                <a:effectLst/>
                <a:latin typeface="+mn-lt"/>
                <a:ea typeface="+mn-ea"/>
                <a:cs typeface="+mn-cs"/>
              </a:rPr>
              <a:t>ここで得られた結果は、共振ピークが鋭く立っており、ピークの形が崩れていません。このように良好なピークが得られたことは、測定が成功していることを示しています。</a:t>
            </a:r>
          </a:p>
        </p:txBody>
      </p:sp>
    </p:spTree>
    <p:extLst>
      <p:ext uri="{BB962C8B-B14F-4D97-AF65-F5344CB8AC3E}">
        <p14:creationId xmlns:p14="http://schemas.microsoft.com/office/powerpoint/2010/main" val="4371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次に、複素誘電率の測定結果をご説明します。</a:t>
            </a:r>
          </a:p>
          <a:p>
            <a:r>
              <a:rPr kumimoji="1" lang="ja-JP" altLang="en-US" sz="1200" b="0" kern="1200" dirty="0">
                <a:solidFill>
                  <a:schemeClr val="tx1"/>
                </a:solidFill>
                <a:effectLst/>
                <a:latin typeface="+mn-lt"/>
                <a:ea typeface="+mn-ea"/>
                <a:cs typeface="+mn-cs"/>
              </a:rPr>
              <a:t>測定した</a:t>
            </a:r>
            <a:r>
              <a:rPr kumimoji="1" lang="en-US" altLang="ja-JP" sz="1200" b="0" kern="1200" dirty="0">
                <a:solidFill>
                  <a:schemeClr val="tx1"/>
                </a:solidFill>
                <a:effectLst/>
                <a:latin typeface="+mn-lt"/>
                <a:ea typeface="+mn-ea"/>
                <a:cs typeface="+mn-cs"/>
              </a:rPr>
              <a:t>S</a:t>
            </a:r>
            <a:r>
              <a:rPr kumimoji="1" lang="ja-JP" altLang="en-US" sz="1200" b="0" kern="1200" dirty="0">
                <a:solidFill>
                  <a:schemeClr val="tx1"/>
                </a:solidFill>
                <a:effectLst/>
                <a:latin typeface="+mn-lt"/>
                <a:ea typeface="+mn-ea"/>
                <a:cs typeface="+mn-cs"/>
              </a:rPr>
              <a:t>パラメータから、共振ピークの</a:t>
            </a:r>
            <a:r>
              <a:rPr kumimoji="1" lang="en-US" altLang="ja-JP" sz="1200" b="0" kern="1200" dirty="0">
                <a:solidFill>
                  <a:schemeClr val="tx1"/>
                </a:solidFill>
                <a:effectLst/>
                <a:latin typeface="+mn-lt"/>
                <a:ea typeface="+mn-ea"/>
                <a:cs typeface="+mn-cs"/>
              </a:rPr>
              <a:t>Q</a:t>
            </a:r>
            <a:r>
              <a:rPr kumimoji="1" lang="ja-JP" altLang="en-US" sz="1200" b="0" kern="1200" dirty="0">
                <a:solidFill>
                  <a:schemeClr val="tx1"/>
                </a:solidFill>
                <a:effectLst/>
                <a:latin typeface="+mn-lt"/>
                <a:ea typeface="+mn-ea"/>
                <a:cs typeface="+mn-cs"/>
              </a:rPr>
              <a:t>値を用いて、誘電損失を計算しました。</a:t>
            </a:r>
          </a:p>
          <a:p>
            <a:r>
              <a:rPr kumimoji="1" lang="ja-JP" altLang="en-US" sz="1200" b="0" kern="1200" dirty="0">
                <a:solidFill>
                  <a:schemeClr val="tx1"/>
                </a:solidFill>
                <a:effectLst/>
                <a:latin typeface="+mn-lt"/>
                <a:ea typeface="+mn-ea"/>
                <a:cs typeface="+mn-cs"/>
              </a:rPr>
              <a:t>左側のグラフの比誘電率</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は、測定周波数域でほぼ一定の値を示しています。</a:t>
            </a:r>
          </a:p>
          <a:p>
            <a:r>
              <a:rPr kumimoji="1" lang="ja-JP" altLang="en-US" sz="1200" b="0" kern="1200" dirty="0">
                <a:solidFill>
                  <a:schemeClr val="tx1"/>
                </a:solidFill>
                <a:effectLst/>
                <a:latin typeface="+mn-lt"/>
                <a:ea typeface="+mn-ea"/>
                <a:cs typeface="+mn-cs"/>
              </a:rPr>
              <a:t>これに対し、右側は誘電損失</a:t>
            </a:r>
            <a:r>
              <a:rPr kumimoji="1" lang="en-US" altLang="ja-JP" sz="1200" b="0" kern="1200" dirty="0" err="1">
                <a:solidFill>
                  <a:schemeClr val="tx1"/>
                </a:solidFill>
                <a:effectLst/>
                <a:latin typeface="+mn-lt"/>
                <a:ea typeface="+mn-ea"/>
                <a:cs typeface="+mn-cs"/>
              </a:rPr>
              <a:t>εr</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の周波数特性を示しています。</a:t>
            </a:r>
          </a:p>
          <a:p>
            <a:r>
              <a:rPr kumimoji="1" lang="ja-JP" altLang="en-US" sz="1200" b="0" kern="1200" dirty="0">
                <a:solidFill>
                  <a:schemeClr val="tx1"/>
                </a:solidFill>
                <a:effectLst/>
                <a:latin typeface="+mn-lt"/>
                <a:ea typeface="+mn-ea"/>
                <a:cs typeface="+mn-cs"/>
              </a:rPr>
              <a:t>ご覧のように、誘電損失は周波数の上昇とともに増加する傾向が見られます。</a:t>
            </a:r>
          </a:p>
          <a:p>
            <a:r>
              <a:rPr kumimoji="1" lang="ja-JP" altLang="en-US" sz="1200" b="0" kern="1200" dirty="0">
                <a:solidFill>
                  <a:schemeClr val="tx1"/>
                </a:solidFill>
                <a:effectLst/>
                <a:latin typeface="+mn-lt"/>
                <a:ea typeface="+mn-ea"/>
                <a:cs typeface="+mn-cs"/>
              </a:rPr>
              <a:t>つまり、高周波になるほど、材料内での損失が大きくなるということです。</a:t>
            </a:r>
          </a:p>
        </p:txBody>
      </p:sp>
    </p:spTree>
    <p:extLst>
      <p:ext uri="{BB962C8B-B14F-4D97-AF65-F5344CB8AC3E}">
        <p14:creationId xmlns:p14="http://schemas.microsoft.com/office/powerpoint/2010/main" val="107722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kern="1200" dirty="0">
                <a:solidFill>
                  <a:schemeClr val="tx1"/>
                </a:solidFill>
                <a:effectLst/>
                <a:latin typeface="+mn-lt"/>
                <a:ea typeface="+mn-ea"/>
                <a:cs typeface="+mn-cs"/>
              </a:rPr>
              <a:t>次に、導電率の測定結果です。</a:t>
            </a:r>
          </a:p>
          <a:p>
            <a:r>
              <a:rPr kumimoji="1" lang="ja-JP" altLang="en-US" sz="1200" b="0" kern="1200" dirty="0">
                <a:solidFill>
                  <a:schemeClr val="tx1"/>
                </a:solidFill>
                <a:effectLst/>
                <a:latin typeface="+mn-lt"/>
                <a:ea typeface="+mn-ea"/>
                <a:cs typeface="+mn-cs"/>
              </a:rPr>
              <a:t>ここで得られた導電率は、表面粗さによる損失を含んだ実効導電率となります。注目すべき点は、周波数が高くなるほど実効導電率が低下しているという結果です。</a:t>
            </a:r>
          </a:p>
          <a:p>
            <a:r>
              <a:rPr kumimoji="1" lang="ja-JP" altLang="en-US" sz="1200" b="0" kern="1200" dirty="0">
                <a:solidFill>
                  <a:schemeClr val="tx1"/>
                </a:solidFill>
                <a:effectLst/>
                <a:latin typeface="+mn-lt"/>
                <a:ea typeface="+mn-ea"/>
                <a:cs typeface="+mn-cs"/>
              </a:rPr>
              <a:t>なぜこのようなことが起きるのか。それは、周波数の上昇に伴い表皮深さが浅くなるためです。電流が導体表面の凹凸、つまり表面粗さの影響を強く受けるようになるという物理的メカニズムによるものです。</a:t>
            </a:r>
          </a:p>
        </p:txBody>
      </p:sp>
    </p:spTree>
    <p:extLst>
      <p:ext uri="{BB962C8B-B14F-4D97-AF65-F5344CB8AC3E}">
        <p14:creationId xmlns:p14="http://schemas.microsoft.com/office/powerpoint/2010/main" val="17863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0" name="図 49" descr="グラフ, じょうごグラフ&#10;&#10;自動的に生成された説明">
            <a:extLst>
              <a:ext uri="{FF2B5EF4-FFF2-40B4-BE49-F238E27FC236}">
                <a16:creationId xmlns:a16="http://schemas.microsoft.com/office/drawing/2014/main" id="{40E5D790-9B99-5CEF-9C9A-943EEC819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a:extLst>
              <a:ext uri="{FF2B5EF4-FFF2-40B4-BE49-F238E27FC236}">
                <a16:creationId xmlns:a16="http://schemas.microsoft.com/office/drawing/2014/main" id="{487D41AD-2E31-7AFD-48E2-E3A3B063F5A3}"/>
              </a:ext>
            </a:extLst>
          </p:cNvPr>
          <p:cNvSpPr>
            <a:spLocks noGrp="1"/>
          </p:cNvSpPr>
          <p:nvPr>
            <p:ph type="ctrTitle"/>
          </p:nvPr>
        </p:nvSpPr>
        <p:spPr>
          <a:xfrm>
            <a:off x="1143000" y="2215299"/>
            <a:ext cx="6858000" cy="1294664"/>
          </a:xfrm>
        </p:spPr>
        <p:txBody>
          <a:bodyPr anchor="b">
            <a:noAutofit/>
          </a:bodyPr>
          <a:lstStyle>
            <a:lvl1pPr algn="ctr">
              <a:defRPr sz="3600">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45C9C4A-2C09-3821-4C94-2DC6F7F56DA6}"/>
              </a:ext>
            </a:extLst>
          </p:cNvPr>
          <p:cNvSpPr>
            <a:spLocks noGrp="1"/>
          </p:cNvSpPr>
          <p:nvPr>
            <p:ph type="subTitle" idx="1"/>
          </p:nvPr>
        </p:nvSpPr>
        <p:spPr>
          <a:xfrm>
            <a:off x="1143000" y="3602039"/>
            <a:ext cx="6858000" cy="979389"/>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Tree>
    <p:extLst>
      <p:ext uri="{BB962C8B-B14F-4D97-AF65-F5344CB8AC3E}">
        <p14:creationId xmlns:p14="http://schemas.microsoft.com/office/powerpoint/2010/main" val="849554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2D955-A100-E237-A47C-9A2E75A96EEA}"/>
              </a:ext>
            </a:extLst>
          </p:cNvPr>
          <p:cNvSpPr>
            <a:spLocks noGrp="1"/>
          </p:cNvSpPr>
          <p:nvPr>
            <p:ph type="title"/>
          </p:nvPr>
        </p:nvSpPr>
        <p:spPr>
          <a:xfrm>
            <a:off x="628650" y="365126"/>
            <a:ext cx="7886700" cy="624689"/>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7E8F7E-CD90-4EF5-F6A5-630A624F6C5A}"/>
              </a:ext>
            </a:extLst>
          </p:cNvPr>
          <p:cNvSpPr>
            <a:spLocks noGrp="1"/>
          </p:cNvSpPr>
          <p:nvPr>
            <p:ph idx="1"/>
          </p:nvPr>
        </p:nvSpPr>
        <p:spPr>
          <a:xfrm>
            <a:off x="628650" y="1093509"/>
            <a:ext cx="7886700" cy="508345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952FA79-27A5-6397-E3AF-5FF1B61C155C}"/>
              </a:ext>
            </a:extLst>
          </p:cNvPr>
          <p:cNvSpPr>
            <a:spLocks noGrp="1"/>
          </p:cNvSpPr>
          <p:nvPr>
            <p:ph type="sldNum" sz="quarter" idx="12"/>
          </p:nvPr>
        </p:nvSpPr>
        <p:spPr/>
        <p:txBody>
          <a:bodyPr/>
          <a:lstStyle/>
          <a:p>
            <a:fld id="{3F5D2A9A-4071-467B-9B65-922737739C90}" type="slidenum">
              <a:rPr kumimoji="1" lang="ja-JP" altLang="en-US" smtClean="0"/>
              <a:t>‹#›</a:t>
            </a:fld>
            <a:endParaRPr kumimoji="1" lang="ja-JP" altLang="en-US"/>
          </a:p>
        </p:txBody>
      </p:sp>
    </p:spTree>
    <p:extLst>
      <p:ext uri="{BB962C8B-B14F-4D97-AF65-F5344CB8AC3E}">
        <p14:creationId xmlns:p14="http://schemas.microsoft.com/office/powerpoint/2010/main" val="38009675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911A4D-0164-D93B-678C-BE8F9ED93BE2}"/>
              </a:ext>
            </a:extLst>
          </p:cNvPr>
          <p:cNvSpPr>
            <a:spLocks noGrp="1"/>
          </p:cNvSpPr>
          <p:nvPr>
            <p:ph type="dt" sz="half" idx="10"/>
          </p:nvPr>
        </p:nvSpPr>
        <p:spPr/>
        <p:txBody>
          <a:bodyPr/>
          <a:lstStyle/>
          <a:p>
            <a:fld id="{56814927-CEE8-4D72-8412-A7EFE7D18A44}" type="datetimeFigureOut">
              <a:rPr kumimoji="1" lang="ja-JP" altLang="en-US" smtClean="0"/>
              <a:t>2026/1/16</a:t>
            </a:fld>
            <a:endParaRPr kumimoji="1" lang="ja-JP" altLang="en-US"/>
          </a:p>
        </p:txBody>
      </p:sp>
      <p:sp>
        <p:nvSpPr>
          <p:cNvPr id="3" name="フッター プレースホルダー 2">
            <a:extLst>
              <a:ext uri="{FF2B5EF4-FFF2-40B4-BE49-F238E27FC236}">
                <a16:creationId xmlns:a16="http://schemas.microsoft.com/office/drawing/2014/main" id="{B708ED99-6350-110A-23CA-EC04A35180F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13E95-9583-DDB3-323A-B4A996814BE3}"/>
              </a:ext>
            </a:extLst>
          </p:cNvPr>
          <p:cNvSpPr>
            <a:spLocks noGrp="1"/>
          </p:cNvSpPr>
          <p:nvPr>
            <p:ph type="sldNum" sz="quarter" idx="12"/>
          </p:nvPr>
        </p:nvSpPr>
        <p:spPr/>
        <p:txBody>
          <a:bodyPr/>
          <a:lstStyle/>
          <a:p>
            <a:fld id="{DCFB3CE3-3AD6-4414-9B4F-E5DB67183FC1}" type="slidenum">
              <a:rPr kumimoji="1" lang="ja-JP" altLang="en-US" smtClean="0"/>
              <a:t>‹#›</a:t>
            </a:fld>
            <a:endParaRPr kumimoji="1" lang="ja-JP" altLang="en-US"/>
          </a:p>
        </p:txBody>
      </p:sp>
    </p:spTree>
    <p:extLst>
      <p:ext uri="{BB962C8B-B14F-4D97-AF65-F5344CB8AC3E}">
        <p14:creationId xmlns:p14="http://schemas.microsoft.com/office/powerpoint/2010/main" val="1812743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コンテンツ プレースホルダー 8" descr="背景パターン が含まれている画像&#10;&#10;自動的に生成された説明">
            <a:extLst>
              <a:ext uri="{FF2B5EF4-FFF2-40B4-BE49-F238E27FC236}">
                <a16:creationId xmlns:a16="http://schemas.microsoft.com/office/drawing/2014/main" id="{7BBCD901-C0A2-A5E7-C4CD-0F58540054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a:extLst>
              <a:ext uri="{FF2B5EF4-FFF2-40B4-BE49-F238E27FC236}">
                <a16:creationId xmlns:a16="http://schemas.microsoft.com/office/drawing/2014/main" id="{7D84ED18-3B26-9FD5-5070-BD2004474256}"/>
              </a:ext>
            </a:extLst>
          </p:cNvPr>
          <p:cNvSpPr>
            <a:spLocks noGrp="1"/>
          </p:cNvSpPr>
          <p:nvPr>
            <p:ph type="title"/>
          </p:nvPr>
        </p:nvSpPr>
        <p:spPr>
          <a:xfrm>
            <a:off x="628650" y="365125"/>
            <a:ext cx="7886700" cy="700104"/>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0BFA7F-D542-2F42-4C70-2FF3B7F0D988}"/>
              </a:ext>
            </a:extLst>
          </p:cNvPr>
          <p:cNvSpPr>
            <a:spLocks noGrp="1"/>
          </p:cNvSpPr>
          <p:nvPr>
            <p:ph type="body" idx="1"/>
          </p:nvPr>
        </p:nvSpPr>
        <p:spPr>
          <a:xfrm>
            <a:off x="628650" y="1216059"/>
            <a:ext cx="7886700" cy="496090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7D1CE961-867F-4869-C608-5FFB24A406DD}"/>
              </a:ext>
            </a:extLst>
          </p:cNvPr>
          <p:cNvSpPr>
            <a:spLocks noGrp="1"/>
          </p:cNvSpPr>
          <p:nvPr>
            <p:ph type="sldNum" sz="quarter" idx="4"/>
          </p:nvPr>
        </p:nvSpPr>
        <p:spPr>
          <a:xfrm>
            <a:off x="7853558" y="6356351"/>
            <a:ext cx="661792" cy="365125"/>
          </a:xfrm>
          <a:prstGeom prst="rect">
            <a:avLst/>
          </a:prstGeom>
        </p:spPr>
        <p:txBody>
          <a:bodyPr vert="horz" lIns="91440" tIns="45720" rIns="91440" bIns="45720" rtlCol="0" anchor="ctr"/>
          <a:lstStyle>
            <a:lvl1pPr algn="r">
              <a:defRPr sz="1600" b="1">
                <a:solidFill>
                  <a:srgbClr val="003300"/>
                </a:solidFill>
                <a:latin typeface="メイリオ" panose="020B0604030504040204" pitchFamily="50" charset="-128"/>
                <a:ea typeface="メイリオ" panose="020B0604030504040204" pitchFamily="50" charset="-128"/>
              </a:defRPr>
            </a:lvl1pPr>
          </a:lstStyle>
          <a:p>
            <a:fld id="{3F5D2A9A-4071-467B-9B65-922737739C90}" type="slidenum">
              <a:rPr lang="ja-JP" altLang="en-US" smtClean="0"/>
              <a:pPr/>
              <a:t>‹#›</a:t>
            </a:fld>
            <a:endParaRPr lang="ja-JP" altLang="en-US" dirty="0"/>
          </a:p>
        </p:txBody>
      </p:sp>
      <p:sp>
        <p:nvSpPr>
          <p:cNvPr id="7" name="フッター プレースホルダー 4">
            <a:extLst>
              <a:ext uri="{FF2B5EF4-FFF2-40B4-BE49-F238E27FC236}">
                <a16:creationId xmlns:a16="http://schemas.microsoft.com/office/drawing/2014/main" id="{877E6A78-4381-5E60-3ED9-938A5FBC3897}"/>
              </a:ext>
            </a:extLst>
          </p:cNvPr>
          <p:cNvSpPr txBox="1">
            <a:spLocks/>
          </p:cNvSpPr>
          <p:nvPr userDrawn="1"/>
        </p:nvSpPr>
        <p:spPr>
          <a:xfrm>
            <a:off x="1290442" y="6290054"/>
            <a:ext cx="6452048" cy="440817"/>
          </a:xfrm>
          <a:prstGeom prst="rect">
            <a:avLst/>
          </a:prstGeom>
        </p:spPr>
        <p:txBody>
          <a:bodyPr/>
          <a:lstStyle>
            <a:defPPr>
              <a:defRPr lang="ja-JP"/>
            </a:defPPr>
            <a:lvl1pPr marL="0" algn="l" defTabSz="914400" rtl="0" eaLnBrk="1" latinLnBrk="0" hangingPunct="1">
              <a:defRPr kumimoji="1" sz="1800" b="1" i="1" kern="1200">
                <a:solidFill>
                  <a:srgbClr val="003300"/>
                </a:solidFill>
                <a:latin typeface="Times New Roman" panose="02020603050405020304" pitchFamily="18" charset="0"/>
                <a:ea typeface="メイリオ" panose="020B0604030504040204" pitchFamily="50" charset="-128"/>
                <a:cs typeface="Times New Roman" panose="02020603050405020304" pitchFamily="18"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メイリオ" panose="020B0604030504040204" pitchFamily="50" charset="-128"/>
                <a:ea typeface="メイリオ" panose="020B0604030504040204" pitchFamily="50" charset="-128"/>
              </a:rPr>
              <a:t>長野高専　春日研究室</a:t>
            </a:r>
            <a:endParaRPr lang="en-US" altLang="ja-JP" sz="1400" dirty="0">
              <a:latin typeface="メイリオ" panose="020B0604030504040204" pitchFamily="50" charset="-128"/>
              <a:ea typeface="メイリオ" panose="020B0604030504040204" pitchFamily="50" charset="-128"/>
            </a:endParaRPr>
          </a:p>
          <a:p>
            <a:r>
              <a:rPr lang="en-US" altLang="ja-JP" sz="1400" dirty="0"/>
              <a:t>Kasuga Lab. National Institute of Technology, Nagano College</a:t>
            </a:r>
            <a:endParaRPr lang="ja-JP" altLang="en-US" sz="1400" dirty="0"/>
          </a:p>
        </p:txBody>
      </p:sp>
      <p:pic>
        <p:nvPicPr>
          <p:cNvPr id="11" name="図 10" descr="ロゴ&#10;&#10;自動的に生成された説明">
            <a:extLst>
              <a:ext uri="{FF2B5EF4-FFF2-40B4-BE49-F238E27FC236}">
                <a16:creationId xmlns:a16="http://schemas.microsoft.com/office/drawing/2014/main" id="{5508B2EA-0F32-E8CF-2AFD-9CD3904F62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6307" y="6277198"/>
            <a:ext cx="837488" cy="523430"/>
          </a:xfrm>
          <a:prstGeom prst="rect">
            <a:avLst/>
          </a:prstGeom>
        </p:spPr>
      </p:pic>
    </p:spTree>
    <p:extLst>
      <p:ext uri="{BB962C8B-B14F-4D97-AF65-F5344CB8AC3E}">
        <p14:creationId xmlns:p14="http://schemas.microsoft.com/office/powerpoint/2010/main" val="263269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200.png"/><Relationship Id="rId5" Type="http://schemas.openxmlformats.org/officeDocument/2006/relationships/image" Target="../media/image34.png"/><Relationship Id="rId10" Type="http://schemas.openxmlformats.org/officeDocument/2006/relationships/image" Target="../media/image10.emf"/><Relationship Id="rId4" Type="http://schemas.openxmlformats.org/officeDocument/2006/relationships/image" Target="../media/image110.png"/><Relationship Id="rId9"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2.bin"/><Relationship Id="rId1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1.bin"/><Relationship Id="rId12" Type="http://schemas.openxmlformats.org/officeDocument/2006/relationships/image" Target="../media/image6.wmf"/><Relationship Id="rId17" Type="http://schemas.openxmlformats.org/officeDocument/2006/relationships/oleObject" Target="../embeddings/oleObject3.bin"/><Relationship Id="rId2" Type="http://schemas.openxmlformats.org/officeDocument/2006/relationships/notesSlide" Target="../notesSlides/notesSlide2.xml"/><Relationship Id="rId16"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6.png"/><Relationship Id="rId15" Type="http://schemas.openxmlformats.org/officeDocument/2006/relationships/oleObject" Target="../embeddings/oleObject3.bin"/><Relationship Id="rId10" Type="http://schemas.openxmlformats.org/officeDocument/2006/relationships/image" Target="../media/image5.wmf"/><Relationship Id="rId19" Type="http://schemas.openxmlformats.org/officeDocument/2006/relationships/image" Target="../media/image8.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06_BDB05B5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07_87F97BDF.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52.svg"/></Relationships>
</file>

<file path=ppt/slides/_rels/slide27.xml.rels><?xml version="1.0" encoding="UTF-8" standalone="yes"?>
<Relationships xmlns="http://schemas.openxmlformats.org/package/2006/relationships"><Relationship Id="rId8" Type="http://schemas.openxmlformats.org/officeDocument/2006/relationships/image" Target="../media/image58.emf"/><Relationship Id="rId7" Type="http://schemas.openxmlformats.org/officeDocument/2006/relationships/image" Target="../media/image57.png"/><Relationship Id="rId12"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0.emf"/><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58.emf"/><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10.emf"/><Relationship Id="rId4" Type="http://schemas.openxmlformats.org/officeDocument/2006/relationships/image" Target="../media/image57.png"/><Relationship Id="rId9" Type="http://schemas.openxmlformats.org/officeDocument/2006/relationships/image" Target="../media/image6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6EA2-DB55-837B-1EC5-BB445C290459}"/>
              </a:ext>
            </a:extLst>
          </p:cNvPr>
          <p:cNvSpPr>
            <a:spLocks noGrp="1"/>
          </p:cNvSpPr>
          <p:nvPr>
            <p:ph type="ctrTitle"/>
          </p:nvPr>
        </p:nvSpPr>
        <p:spPr>
          <a:xfrm>
            <a:off x="1" y="1949098"/>
            <a:ext cx="9144000" cy="1937453"/>
          </a:xfrm>
        </p:spPr>
        <p:txBody>
          <a:bodyPr wrap="square" anchor="ctr">
            <a:spAutoFit/>
          </a:bodyPr>
          <a:lstStyle/>
          <a:p>
            <a:br>
              <a:rPr lang="en-US" altLang="ja-JP" sz="4400" dirty="0"/>
            </a:br>
            <a:r>
              <a:rPr lang="en-US" altLang="ja-JP" sz="4400" dirty="0"/>
              <a:t>BCDR</a:t>
            </a:r>
            <a:r>
              <a:rPr lang="ja-JP" altLang="en-US" sz="4400" dirty="0"/>
              <a:t>を用いた基板の誘電損失と</a:t>
            </a:r>
            <a:br>
              <a:rPr lang="en-US" altLang="ja-JP" sz="4400" dirty="0"/>
            </a:br>
            <a:r>
              <a:rPr lang="ja-JP" altLang="en-US" sz="4400" dirty="0"/>
              <a:t>表面粗さによる電気伝導性の測定</a:t>
            </a:r>
            <a:endParaRPr lang="en-US" altLang="ja-JP" sz="4400" dirty="0"/>
          </a:p>
        </p:txBody>
      </p:sp>
      <p:sp>
        <p:nvSpPr>
          <p:cNvPr id="7" name="字幕 2">
            <a:extLst>
              <a:ext uri="{FF2B5EF4-FFF2-40B4-BE49-F238E27FC236}">
                <a16:creationId xmlns:a16="http://schemas.microsoft.com/office/drawing/2014/main" id="{22E30698-B23A-DC6C-6CAD-BC3C442A86C6}"/>
              </a:ext>
            </a:extLst>
          </p:cNvPr>
          <p:cNvSpPr>
            <a:spLocks noGrp="1"/>
          </p:cNvSpPr>
          <p:nvPr>
            <p:ph type="subTitle" idx="1"/>
          </p:nvPr>
        </p:nvSpPr>
        <p:spPr>
          <a:xfrm>
            <a:off x="0" y="3940175"/>
            <a:ext cx="9144000" cy="692150"/>
          </a:xfrm>
        </p:spPr>
        <p:txBody>
          <a:bodyPr anchor="ctr">
            <a:normAutofit/>
          </a:bodyPr>
          <a:lstStyle>
            <a:lvl1pPr marL="0" indent="0" algn="ctr">
              <a:buNone/>
              <a:defRPr sz="28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5E </a:t>
            </a:r>
            <a:r>
              <a:rPr kumimoji="1" lang="ja-JP" altLang="en-US" dirty="0"/>
              <a:t>春日研究室 栁原魁人</a:t>
            </a:r>
          </a:p>
        </p:txBody>
      </p:sp>
      <p:sp>
        <p:nvSpPr>
          <p:cNvPr id="8" name="字幕 2">
            <a:extLst>
              <a:ext uri="{FF2B5EF4-FFF2-40B4-BE49-F238E27FC236}">
                <a16:creationId xmlns:a16="http://schemas.microsoft.com/office/drawing/2014/main" id="{E5590309-E6CF-1BD0-F891-A6C90BBF129F}"/>
              </a:ext>
            </a:extLst>
          </p:cNvPr>
          <p:cNvSpPr txBox="1">
            <a:spLocks/>
          </p:cNvSpPr>
          <p:nvPr/>
        </p:nvSpPr>
        <p:spPr>
          <a:xfrm>
            <a:off x="0" y="416121"/>
            <a:ext cx="4007963" cy="6921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800" kern="1200">
                <a:solidFill>
                  <a:schemeClr val="tx1"/>
                </a:solidFill>
                <a:latin typeface="メイリオ" panose="020B0604030504040204" pitchFamily="50" charset="-128"/>
                <a:ea typeface="メイリオ"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chemeClr val="bg1"/>
              </a:solidFill>
            </a:endParaRPr>
          </a:p>
        </p:txBody>
      </p:sp>
    </p:spTree>
    <p:extLst>
      <p:ext uri="{BB962C8B-B14F-4D97-AF65-F5344CB8AC3E}">
        <p14:creationId xmlns:p14="http://schemas.microsoft.com/office/powerpoint/2010/main" val="327143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DC8B2714-9527-93F5-C411-F3543EEDCC2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2997643" y="356383"/>
            <a:ext cx="6777566" cy="5083175"/>
          </a:xfrm>
        </p:spPr>
      </p:pic>
      <p:sp>
        <p:nvSpPr>
          <p:cNvPr id="2" name="タイトル 1">
            <a:extLst>
              <a:ext uri="{FF2B5EF4-FFF2-40B4-BE49-F238E27FC236}">
                <a16:creationId xmlns:a16="http://schemas.microsoft.com/office/drawing/2014/main" id="{7E8C34D9-4649-4FBA-85AB-C1B57CC760D8}"/>
              </a:ext>
            </a:extLst>
          </p:cNvPr>
          <p:cNvSpPr>
            <a:spLocks noGrp="1"/>
          </p:cNvSpPr>
          <p:nvPr>
            <p:ph type="title"/>
          </p:nvPr>
        </p:nvSpPr>
        <p:spPr>
          <a:xfrm>
            <a:off x="628650" y="44039"/>
            <a:ext cx="7886700" cy="624689"/>
          </a:xfrm>
        </p:spPr>
        <p:txBody>
          <a:bodyPr/>
          <a:lstStyle/>
          <a:p>
            <a:r>
              <a:rPr kumimoji="1" lang="ja-JP" altLang="en-US" dirty="0"/>
              <a:t>減衰定数</a:t>
            </a:r>
          </a:p>
        </p:txBody>
      </p:sp>
      <p:sp>
        <p:nvSpPr>
          <p:cNvPr id="3" name="テキスト ボックス 2">
            <a:extLst>
              <a:ext uri="{FF2B5EF4-FFF2-40B4-BE49-F238E27FC236}">
                <a16:creationId xmlns:a16="http://schemas.microsoft.com/office/drawing/2014/main" id="{ECD441EF-4FFD-AE37-9C1F-D7DE011574F6}"/>
              </a:ext>
            </a:extLst>
          </p:cNvPr>
          <p:cNvSpPr txBox="1"/>
          <p:nvPr/>
        </p:nvSpPr>
        <p:spPr>
          <a:xfrm>
            <a:off x="739896" y="5395519"/>
            <a:ext cx="7664208" cy="750975"/>
          </a:xfrm>
          <a:prstGeom prst="rect">
            <a:avLst/>
          </a:prstGeom>
          <a:noFill/>
        </p:spPr>
        <p:txBody>
          <a:bodyPr wrap="square">
            <a:spAutoFit/>
          </a:bodyPr>
          <a:lstStyle/>
          <a:p>
            <a:pPr>
              <a:lnSpc>
                <a:spcPct val="107000"/>
              </a:lnSpc>
              <a:spcAft>
                <a:spcPts val="800"/>
              </a:spcAft>
            </a:pPr>
            <a:r>
              <a:rPr lang="ja-JP" altLang="en-US" sz="2000" kern="100" dirty="0">
                <a:effectLst/>
                <a:latin typeface="+mn-ea"/>
                <a:cs typeface="Times New Roman" panose="02020603050405020304" pitchFamily="18" charset="0"/>
              </a:rPr>
              <a:t>誘電率と導電率から算出した減衰定数</a:t>
            </a:r>
            <a:br>
              <a:rPr lang="en-US" altLang="ja-JP" sz="2000" kern="100" dirty="0">
                <a:effectLst/>
                <a:latin typeface="+mn-ea"/>
                <a:cs typeface="Times New Roman" panose="02020603050405020304" pitchFamily="18" charset="0"/>
              </a:rPr>
            </a:br>
            <a:r>
              <a:rPr lang="ja-JP" altLang="en-US" sz="2000" kern="100" dirty="0">
                <a:latin typeface="+mn-ea"/>
                <a:cs typeface="Times New Roman" panose="02020603050405020304" pitchFamily="18" charset="0"/>
              </a:rPr>
              <a:t>実効導電率と導電率から求めたものは大きく違う。</a:t>
            </a:r>
            <a:endParaRPr lang="en-US" altLang="ja-JP" sz="2000"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6D99BFD-35BB-3DB5-78F0-38B33BF04054}"/>
                  </a:ext>
                </a:extLst>
              </p:cNvPr>
              <p:cNvSpPr txBox="1"/>
              <p:nvPr/>
            </p:nvSpPr>
            <p:spPr>
              <a:xfrm>
                <a:off x="180907" y="2897970"/>
                <a:ext cx="4887764" cy="19736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1200" i="1" smtClean="0">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87</m:t>
                          </m:r>
                        </m:num>
                        <m:den>
                          <m:rad>
                            <m:radPr>
                              <m:degHide m:val="on"/>
                              <m:ctrlPr>
                                <a:rPr lang="ja-JP" altLang="en-US" sz="1200" i="1">
                                  <a:latin typeface="Cambria Math" panose="02040503050406030204" pitchFamily="18" charset="0"/>
                                </a:rPr>
                              </m:ctrlPr>
                            </m:radPr>
                            <m:deg/>
                            <m:e>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+1.41</m:t>
                              </m:r>
                            </m:e>
                          </m:rad>
                        </m:den>
                      </m:f>
                      <m:func>
                        <m:funcPr>
                          <m:ctrlPr>
                            <a:rPr lang="ja-JP" altLang="en-US" sz="1200" i="1">
                              <a:latin typeface="Cambria Math" panose="02040503050406030204" pitchFamily="18" charset="0"/>
                            </a:rPr>
                          </m:ctrlPr>
                        </m:funcPr>
                        <m:fName>
                          <m:r>
                            <m:rPr>
                              <m:sty m:val="p"/>
                            </m:rPr>
                            <a:rPr lang="ja-JP" altLang="en-US" sz="1200" i="0">
                              <a:latin typeface="Cambria Math" panose="02040503050406030204" pitchFamily="18" charset="0"/>
                            </a:rPr>
                            <m:t>ln</m:t>
                          </m:r>
                        </m:fName>
                        <m:e>
                          <m:d>
                            <m:dPr>
                              <m:ctrlPr>
                                <a:rPr lang="ja-JP" altLang="en-US" sz="1200" i="1">
                                  <a:latin typeface="Cambria Math" panose="02040503050406030204" pitchFamily="18" charset="0"/>
                                </a:rPr>
                              </m:ctrlPr>
                            </m:dPr>
                            <m:e>
                              <m:f>
                                <m:fPr>
                                  <m:ctrlPr>
                                    <a:rPr lang="ja-JP" altLang="en-US" sz="1200" i="1">
                                      <a:latin typeface="Cambria Math" panose="02040503050406030204" pitchFamily="18" charset="0"/>
                                    </a:rPr>
                                  </m:ctrlPr>
                                </m:fPr>
                                <m:num>
                                  <m:r>
                                    <a:rPr lang="ja-JP" altLang="en-US" sz="1200" i="0">
                                      <a:latin typeface="Cambria Math" panose="02040503050406030204" pitchFamily="18" charset="0"/>
                                    </a:rPr>
                                    <m:t>5.98 </m:t>
                                  </m:r>
                                  <m:r>
                                    <a:rPr lang="ja-JP" altLang="en-US" sz="1200" i="1">
                                      <a:latin typeface="Cambria Math" panose="02040503050406030204" pitchFamily="18" charset="0"/>
                                    </a:rPr>
                                    <m:t>𝐻</m:t>
                                  </m:r>
                                </m:num>
                                <m:den>
                                  <m:r>
                                    <a:rPr lang="ja-JP" altLang="en-US" sz="1200" i="0">
                                      <a:latin typeface="Cambria Math" panose="02040503050406030204" pitchFamily="18" charset="0"/>
                                    </a:rPr>
                                    <m:t>0.8 </m:t>
                                  </m:r>
                                  <m:r>
                                    <a:rPr lang="ja-JP" altLang="en-US" sz="1200" i="1">
                                      <a:latin typeface="Cambria Math" panose="02040503050406030204" pitchFamily="18" charset="0"/>
                                    </a:rPr>
                                    <m:t>𝑊</m:t>
                                  </m:r>
                                  <m:r>
                                    <a:rPr lang="ja-JP" altLang="en-US" sz="1200" i="0">
                                      <a:latin typeface="Cambria Math" panose="02040503050406030204" pitchFamily="18" charset="0"/>
                                    </a:rPr>
                                    <m:t>+</m:t>
                                  </m:r>
                                  <m:r>
                                    <a:rPr lang="ja-JP" altLang="en-US" sz="1200" i="1">
                                      <a:latin typeface="Cambria Math" panose="02040503050406030204" pitchFamily="18" charset="0"/>
                                    </a:rPr>
                                    <m:t>𝑇</m:t>
                                  </m:r>
                                </m:den>
                              </m:f>
                            </m:e>
                          </m:d>
                        </m:e>
                      </m:func>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𝑟𝑒</m:t>
                          </m:r>
                        </m:sub>
                      </m:sSub>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r>
                        <a:rPr lang="ja-JP" altLang="en-US" sz="1200" i="0">
                          <a:latin typeface="Cambria Math" panose="02040503050406030204" pitchFamily="18" charset="0"/>
                        </a:rPr>
                        <m:t>+</m:t>
                      </m:r>
                      <m:f>
                        <m:fPr>
                          <m:ctrlPr>
                            <a:rPr lang="ja-JP" altLang="en-US" sz="1200" i="1">
                              <a:latin typeface="Cambria Math" panose="02040503050406030204" pitchFamily="18" charset="0"/>
                            </a:rPr>
                          </m:ctrlPr>
                        </m:fPr>
                        <m:num>
                          <m:sSubSup>
                            <m:sSubSupPr>
                              <m:ctrlPr>
                                <a:rPr lang="ja-JP" altLang="en-US" sz="1200" i="1">
                                  <a:latin typeface="Cambria Math" panose="02040503050406030204" pitchFamily="18" charset="0"/>
                                </a:rPr>
                              </m:ctrlPr>
                            </m:sSubSupPr>
                            <m:e>
                              <m:r>
                                <m:rPr>
                                  <m:sty m:val="p"/>
                                </m:rPr>
                                <a:rPr lang="ja-JP" altLang="en-US" sz="1200" i="0">
                                  <a:latin typeface="Cambria Math" panose="02040503050406030204" pitchFamily="18" charset="0"/>
                                </a:rPr>
                                <m:t>ε</m:t>
                              </m:r>
                            </m:e>
                            <m:sub>
                              <m:r>
                                <a:rPr lang="ja-JP" altLang="en-US" sz="1200" i="1">
                                  <a:latin typeface="Cambria Math" panose="02040503050406030204" pitchFamily="18" charset="0"/>
                                </a:rPr>
                                <m:t>𝑟</m:t>
                              </m:r>
                            </m:sub>
                            <m:sup>
                              <m:r>
                                <a:rPr lang="ja-JP" altLang="en-US" sz="1200" i="0">
                                  <a:latin typeface="Cambria Math" panose="02040503050406030204" pitchFamily="18" charset="0"/>
                                </a:rPr>
                                <m:t>′</m:t>
                              </m:r>
                            </m:sup>
                          </m:sSubSup>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Sup>
                        <m:sSupPr>
                          <m:ctrlPr>
                            <a:rPr lang="ja-JP" altLang="en-US" sz="1200" i="1">
                              <a:latin typeface="Cambria Math" panose="02040503050406030204" pitchFamily="18" charset="0"/>
                            </a:rPr>
                          </m:ctrlPr>
                        </m:sSupPr>
                        <m:e>
                          <m:d>
                            <m:dPr>
                              <m:ctrlPr>
                                <a:rPr lang="ja-JP" altLang="en-US" sz="1200" i="1">
                                  <a:latin typeface="Cambria Math" panose="02040503050406030204" pitchFamily="18" charset="0"/>
                                </a:rPr>
                              </m:ctrlPr>
                            </m:dPr>
                            <m:e>
                              <m:r>
                                <a:rPr lang="ja-JP" altLang="en-US" sz="1200" i="0">
                                  <a:latin typeface="Cambria Math" panose="02040503050406030204" pitchFamily="18" charset="0"/>
                                </a:rPr>
                                <m:t>1+</m:t>
                              </m:r>
                              <m:f>
                                <m:fPr>
                                  <m:ctrlPr>
                                    <a:rPr lang="ja-JP" altLang="en-US" sz="1200" i="1">
                                      <a:latin typeface="Cambria Math" panose="02040503050406030204" pitchFamily="18" charset="0"/>
                                    </a:rPr>
                                  </m:ctrlPr>
                                </m:fPr>
                                <m:num>
                                  <m:r>
                                    <a:rPr lang="ja-JP" altLang="en-US" sz="1200" i="0">
                                      <a:latin typeface="Cambria Math" panose="02040503050406030204" pitchFamily="18" charset="0"/>
                                    </a:rPr>
                                    <m:t>10</m:t>
                                  </m:r>
                                  <m:r>
                                    <a:rPr lang="ja-JP" altLang="en-US" sz="1200" i="1">
                                      <a:latin typeface="Cambria Math" panose="02040503050406030204" pitchFamily="18" charset="0"/>
                                    </a:rPr>
                                    <m:t>𝐻</m:t>
                                  </m:r>
                                </m:num>
                                <m:den>
                                  <m:r>
                                    <a:rPr lang="ja-JP" altLang="en-US" sz="1200" i="1">
                                      <a:latin typeface="Cambria Math" panose="02040503050406030204" pitchFamily="18" charset="0"/>
                                    </a:rPr>
                                    <m:t>𝑊</m:t>
                                  </m:r>
                                </m:den>
                              </m:f>
                            </m:e>
                          </m:d>
                        </m:e>
                        <m:sup>
                          <m:r>
                            <a:rPr lang="ja-JP" altLang="en-US" sz="1200" i="0">
                              <a:latin typeface="Cambria Math" panose="02040503050406030204" pitchFamily="18" charset="0"/>
                            </a:rPr>
                            <m:t>−</m:t>
                          </m:r>
                          <m:f>
                            <m:fPr>
                              <m:type m:val="lin"/>
                              <m:ctrlPr>
                                <a:rPr lang="ja-JP" altLang="en-US" sz="1200" i="1">
                                  <a:latin typeface="Cambria Math" panose="02040503050406030204" pitchFamily="18" charset="0"/>
                                </a:rPr>
                              </m:ctrlPr>
                            </m:fPr>
                            <m:num>
                              <m:r>
                                <a:rPr lang="ja-JP" altLang="en-US" sz="1200" i="0">
                                  <a:latin typeface="Cambria Math" panose="02040503050406030204" pitchFamily="18" charset="0"/>
                                </a:rPr>
                                <m:t>1</m:t>
                              </m:r>
                            </m:num>
                            <m:den>
                              <m:r>
                                <a:rPr lang="ja-JP" altLang="en-US" sz="1200" i="0">
                                  <a:latin typeface="Cambria Math" panose="02040503050406030204" pitchFamily="18" charset="0"/>
                                </a:rPr>
                                <m:t>2</m:t>
                              </m:r>
                            </m:den>
                          </m:f>
                        </m:sup>
                      </m:sSup>
                    </m:oMath>
                  </m:oMathPara>
                </a14:m>
                <a:endParaRPr lang="en-US" altLang="ja-JP"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1200" i="0" smtClean="0">
                          <a:latin typeface="Cambria Math" panose="02040503050406030204" pitchFamily="18" charset="0"/>
                        </a:rPr>
                        <m:t>𝛼</m:t>
                      </m:r>
                      <m:r>
                        <a:rPr lang="ja-JP" altLang="en-US" sz="1200" i="0" smtClean="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𝑑</m:t>
                          </m:r>
                        </m:sub>
                      </m:sSub>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α</m:t>
                          </m:r>
                        </m:e>
                        <m:sub>
                          <m:r>
                            <a:rPr lang="ja-JP" altLang="en-US" sz="1200" i="1">
                              <a:latin typeface="Cambria Math" panose="02040503050406030204" pitchFamily="18" charset="0"/>
                            </a:rPr>
                            <m:t>𝑐</m:t>
                          </m:r>
                        </m:sub>
                      </m:sSub>
                      <m:r>
                        <a:rPr lang="ja-JP" altLang="en-US" sz="1200" i="0">
                          <a:latin typeface="Cambria Math" panose="02040503050406030204" pitchFamily="18" charset="0"/>
                        </a:rPr>
                        <m:t>=0.17372 </m:t>
                      </m:r>
                      <m:f>
                        <m:fPr>
                          <m:ctrlPr>
                            <a:rPr lang="ja-JP" altLang="en-US" sz="1200" i="1">
                              <a:latin typeface="Cambria Math" panose="02040503050406030204" pitchFamily="18" charset="0"/>
                            </a:rPr>
                          </m:ctrlPr>
                        </m:fPr>
                        <m:num>
                          <m:rad>
                            <m:radPr>
                              <m:degHide m:val="on"/>
                              <m:ctrlPr>
                                <a:rPr lang="ja-JP" altLang="en-US" sz="1200" i="1">
                                  <a:latin typeface="Cambria Math" panose="02040503050406030204" pitchFamily="18" charset="0"/>
                                </a:rPr>
                              </m:ctrlPr>
                            </m:radPr>
                            <m:deg/>
                            <m:e>
                              <m:r>
                                <m:rPr>
                                  <m:sty m:val="p"/>
                                </m:rPr>
                                <a:rPr lang="ja-JP" altLang="en-US" sz="1200" i="0">
                                  <a:latin typeface="Cambria Math" panose="02040503050406030204" pitchFamily="18" charset="0"/>
                                </a:rPr>
                                <m:t>π</m:t>
                              </m:r>
                              <m:r>
                                <a:rPr lang="ja-JP" altLang="en-US" sz="1200" i="1">
                                  <a:latin typeface="Cambria Math" panose="02040503050406030204" pitchFamily="18" charset="0"/>
                                </a:rPr>
                                <m:t>𝑓</m:t>
                              </m:r>
                              <m:sSub>
                                <m:sSubPr>
                                  <m:ctrlPr>
                                    <a:rPr lang="ja-JP" altLang="en-US" sz="1200" i="1">
                                      <a:latin typeface="Cambria Math" panose="02040503050406030204" pitchFamily="18" charset="0"/>
                                    </a:rPr>
                                  </m:ctrlPr>
                                </m:sSubPr>
                                <m:e>
                                  <m:r>
                                    <m:rPr>
                                      <m:sty m:val="p"/>
                                    </m:rPr>
                                    <a:rPr lang="ja-JP" altLang="en-US" sz="1200" i="0">
                                      <a:latin typeface="Cambria Math" panose="02040503050406030204" pitchFamily="18" charset="0"/>
                                    </a:rPr>
                                    <m:t>μ</m:t>
                                  </m:r>
                                </m:e>
                                <m:sub>
                                  <m:r>
                                    <a:rPr lang="ja-JP" altLang="en-US" sz="1200" i="0">
                                      <a:latin typeface="Cambria Math" panose="02040503050406030204" pitchFamily="18" charset="0"/>
                                    </a:rPr>
                                    <m:t>0</m:t>
                                  </m:r>
                                </m:sub>
                              </m:sSub>
                              <m:r>
                                <m:rPr>
                                  <m:sty m:val="p"/>
                                </m:rPr>
                                <a:rPr lang="ja-JP" altLang="en-US" sz="1200" i="0">
                                  <a:latin typeface="Cambria Math" panose="02040503050406030204" pitchFamily="18" charset="0"/>
                                </a:rPr>
                                <m:t>ρ</m:t>
                              </m:r>
                            </m:e>
                          </m:rad>
                        </m:num>
                        <m:den>
                          <m:sSub>
                            <m:sSubPr>
                              <m:ctrlPr>
                                <a:rPr lang="ja-JP" altLang="en-US" sz="1200" i="1">
                                  <a:latin typeface="Cambria Math" panose="02040503050406030204" pitchFamily="18" charset="0"/>
                                </a:rPr>
                              </m:ctrlPr>
                            </m:sSubPr>
                            <m:e>
                              <m:r>
                                <a:rPr lang="ja-JP" altLang="en-US" sz="1200" i="1">
                                  <a:latin typeface="Cambria Math" panose="02040503050406030204" pitchFamily="18" charset="0"/>
                                </a:rPr>
                                <m:t>𝑍</m:t>
                              </m:r>
                            </m:e>
                            <m:sub>
                              <m:r>
                                <a:rPr lang="ja-JP" altLang="en-US" sz="1200" i="0">
                                  <a:latin typeface="Cambria Math" panose="02040503050406030204" pitchFamily="18" charset="0"/>
                                </a:rPr>
                                <m:t>0</m:t>
                              </m:r>
                            </m:sub>
                          </m:sSub>
                          <m:r>
                            <a:rPr lang="ja-JP" altLang="en-US" sz="1200" i="0">
                              <a:latin typeface="Cambria Math" panose="02040503050406030204" pitchFamily="18" charset="0"/>
                            </a:rPr>
                            <m:t> </m:t>
                          </m:r>
                          <m:r>
                            <a:rPr lang="ja-JP" altLang="en-US" sz="1200" i="1">
                              <a:latin typeface="Cambria Math" panose="02040503050406030204" pitchFamily="18" charset="0"/>
                            </a:rPr>
                            <m:t>𝑊</m:t>
                          </m:r>
                        </m:den>
                      </m:f>
                      <m:r>
                        <a:rPr lang="ja-JP" altLang="en-US" sz="1200" i="0">
                          <a:latin typeface="Cambria Math" panose="02040503050406030204" pitchFamily="18" charset="0"/>
                        </a:rPr>
                        <m:t> </m:t>
                      </m:r>
                      <m:d>
                        <m:dPr>
                          <m:begChr m:val="["/>
                          <m:endChr m:val="]"/>
                          <m:ctrlPr>
                            <a:rPr lang="ja-JP" altLang="en-US" sz="1200" i="1">
                              <a:latin typeface="Cambria Math" panose="02040503050406030204" pitchFamily="18" charset="0"/>
                            </a:rPr>
                          </m:ctrlPr>
                        </m:dPr>
                        <m:e>
                          <m:f>
                            <m:fPr>
                              <m:type m:val="lin"/>
                              <m:ctrlPr>
                                <a:rPr lang="ja-JP" altLang="en-US" sz="120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en-US" altLang="ja-JP" sz="1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α</m:t>
                          </m:r>
                        </m:e>
                        <m:sub>
                          <m:r>
                            <a:rPr lang="ja-JP" altLang="en-US" sz="1200" b="0" i="1">
                              <a:latin typeface="Cambria Math" panose="02040503050406030204" pitchFamily="18" charset="0"/>
                            </a:rPr>
                            <m:t>𝑑</m:t>
                          </m:r>
                        </m:sub>
                      </m:sSub>
                      <m:r>
                        <a:rPr lang="ja-JP" altLang="en-US" sz="1200" b="0" i="0">
                          <a:latin typeface="Cambria Math" panose="02040503050406030204" pitchFamily="18" charset="0"/>
                        </a:rPr>
                        <m:t>=0.17372 </m:t>
                      </m:r>
                      <m:f>
                        <m:fPr>
                          <m:ctrlPr>
                            <a:rPr lang="ja-JP" altLang="en-US" sz="1200" b="0" i="1">
                              <a:latin typeface="Cambria Math" panose="02040503050406030204" pitchFamily="18" charset="0"/>
                            </a:rPr>
                          </m:ctrlPr>
                        </m:fPr>
                        <m:num>
                          <m:r>
                            <a:rPr lang="ja-JP" altLang="en-US" sz="1200" b="0" i="1">
                              <a:latin typeface="Cambria Math" panose="02040503050406030204" pitchFamily="18" charset="0"/>
                            </a:rPr>
                            <m:t>𝑓</m:t>
                          </m:r>
                          <m:r>
                            <m:rPr>
                              <m:sty m:val="p"/>
                            </m:rPr>
                            <a:rPr lang="ja-JP" altLang="en-US" sz="1200" b="0" i="0">
                              <a:latin typeface="Cambria Math" panose="02040503050406030204" pitchFamily="18" charset="0"/>
                            </a:rPr>
                            <m:t>π</m:t>
                          </m:r>
                        </m:num>
                        <m:den>
                          <m:r>
                            <a:rPr lang="ja-JP" altLang="en-US" sz="1200" b="0" i="1">
                              <a:latin typeface="Cambria Math" panose="02040503050406030204" pitchFamily="18" charset="0"/>
                            </a:rPr>
                            <m:t>𝑐</m:t>
                          </m:r>
                        </m:den>
                      </m:f>
                      <m:r>
                        <a:rPr lang="ja-JP" altLang="en-US" sz="1200" b="0" i="0">
                          <a:latin typeface="Cambria Math" panose="02040503050406030204" pitchFamily="18" charset="0"/>
                        </a:rPr>
                        <m:t> </m:t>
                      </m:r>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 </m:t>
                      </m:r>
                      <m:rad>
                        <m:radPr>
                          <m:degHide m:val="on"/>
                          <m:ctrlPr>
                            <a:rPr lang="ja-JP" altLang="en-US" sz="1200" b="0" i="1">
                              <a:latin typeface="Cambria Math" panose="02040503050406030204" pitchFamily="18" charset="0"/>
                            </a:rPr>
                          </m:ctrlPr>
                        </m:radPr>
                        <m:deg/>
                        <m:e>
                          <m:f>
                            <m:fPr>
                              <m:ctrlPr>
                                <a:rPr lang="ja-JP" altLang="en-US" sz="1200" b="0" i="1">
                                  <a:latin typeface="Cambria Math" panose="02040503050406030204" pitchFamily="18" charset="0"/>
                                </a:rPr>
                              </m:ctrlPr>
                            </m:fPr>
                            <m:num>
                              <m:sSub>
                                <m:sSubPr>
                                  <m:ctrlPr>
                                    <a:rPr lang="ja-JP" altLang="en-US" sz="1200" b="0" i="1">
                                      <a:latin typeface="Cambria Math" panose="02040503050406030204" pitchFamily="18" charset="0"/>
                                    </a:rPr>
                                  </m:ctrlPr>
                                </m:sSub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𝑟𝑒</m:t>
                                  </m:r>
                                </m:sub>
                              </m:sSub>
                              <m:r>
                                <a:rPr lang="ja-JP" altLang="en-US" sz="1200" b="0" i="0">
                                  <a:latin typeface="Cambria Math" panose="02040503050406030204" pitchFamily="18" charset="0"/>
                                </a:rPr>
                                <m:t>−1</m:t>
                              </m:r>
                            </m:num>
                            <m:den>
                              <m:sSubSup>
                                <m:sSubSupPr>
                                  <m:ctrlPr>
                                    <a:rPr lang="ja-JP" altLang="en-US" sz="1200" b="0" i="1">
                                      <a:latin typeface="Cambria Math" panose="02040503050406030204" pitchFamily="18" charset="0"/>
                                    </a:rPr>
                                  </m:ctrlPr>
                                </m:sSubSupPr>
                                <m:e>
                                  <m:r>
                                    <m:rPr>
                                      <m:sty m:val="p"/>
                                    </m:rPr>
                                    <a:rPr lang="ja-JP" altLang="en-US" sz="1200" b="0" i="0">
                                      <a:latin typeface="Cambria Math" panose="02040503050406030204" pitchFamily="18" charset="0"/>
                                    </a:rPr>
                                    <m:t>ε</m:t>
                                  </m:r>
                                </m:e>
                                <m:sub>
                                  <m:r>
                                    <a:rPr lang="ja-JP" altLang="en-US" sz="1200" b="0" i="1">
                                      <a:latin typeface="Cambria Math" panose="02040503050406030204" pitchFamily="18" charset="0"/>
                                    </a:rPr>
                                    <m:t>𝑟</m:t>
                                  </m:r>
                                </m:sub>
                                <m:sup>
                                  <m:r>
                                    <a:rPr lang="ja-JP" altLang="en-US" sz="1200" b="0" i="0">
                                      <a:latin typeface="Cambria Math" panose="02040503050406030204" pitchFamily="18" charset="0"/>
                                    </a:rPr>
                                    <m:t>′</m:t>
                                  </m:r>
                                </m:sup>
                              </m:sSubSup>
                              <m:r>
                                <a:rPr lang="ja-JP" altLang="en-US" sz="1200" b="0" i="0">
                                  <a:latin typeface="Cambria Math" panose="02040503050406030204" pitchFamily="18" charset="0"/>
                                </a:rPr>
                                <m:t>−1</m:t>
                              </m:r>
                            </m:den>
                          </m:f>
                        </m:e>
                      </m:rad>
                      <m:r>
                        <a:rPr lang="ja-JP" altLang="en-US" sz="1200" b="0" i="0">
                          <a:latin typeface="Cambria Math" panose="02040503050406030204" pitchFamily="18" charset="0"/>
                        </a:rPr>
                        <m:t> </m:t>
                      </m:r>
                      <m:d>
                        <m:dPr>
                          <m:begChr m:val="["/>
                          <m:endChr m:val="]"/>
                          <m:ctrlPr>
                            <a:rPr lang="ja-JP" altLang="en-US" sz="1200" b="0" i="1">
                              <a:latin typeface="Cambria Math" panose="02040503050406030204" pitchFamily="18" charset="0"/>
                            </a:rPr>
                          </m:ctrlPr>
                        </m:dPr>
                        <m:e>
                          <m:f>
                            <m:fPr>
                              <m:type m:val="lin"/>
                              <m:ctrlPr>
                                <a:rPr lang="ja-JP" altLang="en-US" sz="1200" b="0" i="1">
                                  <a:latin typeface="Cambria Math" panose="02040503050406030204" pitchFamily="18" charset="0"/>
                                </a:rPr>
                              </m:ctrlPr>
                            </m:fPr>
                            <m:num>
                              <m:r>
                                <m:rPr>
                                  <m:nor/>
                                </m:rPr>
                                <a:rPr lang="ja-JP" altLang="en-US" sz="1200" b="0">
                                  <a:latin typeface="Cambria Math" panose="02040503050406030204" pitchFamily="18" charset="0"/>
                                </a:rPr>
                                <m:t>dB</m:t>
                              </m:r>
                            </m:num>
                            <m:den>
                              <m:r>
                                <a:rPr lang="ja-JP" altLang="en-US" sz="1200" b="0" i="0">
                                  <a:latin typeface="Cambria Math" panose="02040503050406030204" pitchFamily="18" charset="0"/>
                                </a:rPr>
                                <m:t>20</m:t>
                              </m:r>
                            </m:den>
                          </m:f>
                          <m:r>
                            <m:rPr>
                              <m:nor/>
                            </m:rPr>
                            <a:rPr lang="ja-JP" altLang="en-US" sz="1200" b="0">
                              <a:latin typeface="Cambria Math" panose="02040503050406030204" pitchFamily="18" charset="0"/>
                            </a:rPr>
                            <m:t>mm</m:t>
                          </m:r>
                        </m:e>
                      </m:d>
                    </m:oMath>
                  </m:oMathPara>
                </a14:m>
                <a:endParaRPr lang="ja-JP" altLang="en-US" sz="1200" dirty="0"/>
              </a:p>
            </p:txBody>
          </p:sp>
        </mc:Choice>
        <mc:Fallback xmlns="">
          <p:sp>
            <p:nvSpPr>
              <p:cNvPr id="7" name="テキスト ボックス 6">
                <a:extLst>
                  <a:ext uri="{FF2B5EF4-FFF2-40B4-BE49-F238E27FC236}">
                    <a16:creationId xmlns:a16="http://schemas.microsoft.com/office/drawing/2014/main" id="{86D99BFD-35BB-3DB5-78F0-38B33BF04054}"/>
                  </a:ext>
                </a:extLst>
              </p:cNvPr>
              <p:cNvSpPr txBox="1">
                <a:spLocks noRot="1" noChangeAspect="1" noMove="1" noResize="1" noEditPoints="1" noAdjustHandles="1" noChangeArrowheads="1" noChangeShapeType="1" noTextEdit="1"/>
              </p:cNvSpPr>
              <p:nvPr/>
            </p:nvSpPr>
            <p:spPr>
              <a:xfrm>
                <a:off x="180907" y="2897970"/>
                <a:ext cx="4887764" cy="197361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3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ED138-4C3E-EC33-9742-E1433EA4F423}"/>
              </a:ext>
            </a:extLst>
          </p:cNvPr>
          <p:cNvSpPr>
            <a:spLocks noGrp="1"/>
          </p:cNvSpPr>
          <p:nvPr>
            <p:ph type="title"/>
          </p:nvPr>
        </p:nvSpPr>
        <p:spPr/>
        <p:txBody>
          <a:bodyPr/>
          <a:lstStyle/>
          <a:p>
            <a:r>
              <a:rPr kumimoji="1" lang="ja-JP" altLang="en-US" dirty="0"/>
              <a:t>結果と課題</a:t>
            </a:r>
          </a:p>
        </p:txBody>
      </p:sp>
      <p:sp>
        <p:nvSpPr>
          <p:cNvPr id="3" name="コンテンツ プレースホルダー 2">
            <a:extLst>
              <a:ext uri="{FF2B5EF4-FFF2-40B4-BE49-F238E27FC236}">
                <a16:creationId xmlns:a16="http://schemas.microsoft.com/office/drawing/2014/main" id="{30714B62-E7BD-C4AE-D609-D3A6EDF2DC15}"/>
              </a:ext>
            </a:extLst>
          </p:cNvPr>
          <p:cNvSpPr>
            <a:spLocks noGrp="1"/>
          </p:cNvSpPr>
          <p:nvPr>
            <p:ph idx="1"/>
          </p:nvPr>
        </p:nvSpPr>
        <p:spPr/>
        <p:txBody>
          <a:bodyPr>
            <a:normAutofit/>
          </a:bodyPr>
          <a:lstStyle/>
          <a:p>
            <a:r>
              <a:rPr kumimoji="1" lang="ja-JP" altLang="en-US" sz="2000" dirty="0"/>
              <a:t>表面粗さの評価のために導電率の測定をした。</a:t>
            </a:r>
            <a:endParaRPr kumimoji="1" lang="en-US" altLang="ja-JP" sz="2000" dirty="0"/>
          </a:p>
          <a:p>
            <a:r>
              <a:rPr kumimoji="1" lang="ja-JP" altLang="en-US" sz="2000" dirty="0"/>
              <a:t>今回は導電率測定をし，減衰定数の算出をした。</a:t>
            </a:r>
            <a:endParaRPr lang="en-US" altLang="ja-JP" sz="2000" dirty="0"/>
          </a:p>
          <a:p>
            <a:endParaRPr lang="en-US" altLang="ja-JP" sz="2000" dirty="0"/>
          </a:p>
          <a:p>
            <a:r>
              <a:rPr kumimoji="1" lang="en-US" altLang="ja-JP" sz="2000" dirty="0"/>
              <a:t>MEGTRON6</a:t>
            </a:r>
            <a:r>
              <a:rPr kumimoji="1" lang="ja-JP" altLang="en-US" sz="2000" dirty="0"/>
              <a:t>基板で導電率を測定することができた。</a:t>
            </a:r>
            <a:endParaRPr kumimoji="1" lang="en-US" altLang="ja-JP" sz="2000" dirty="0"/>
          </a:p>
          <a:p>
            <a:r>
              <a:rPr lang="ja-JP" altLang="en-US" sz="2000" dirty="0"/>
              <a:t>導電率から減衰定数の算出をして，</a:t>
            </a:r>
            <a:br>
              <a:rPr lang="en-US" altLang="ja-JP" sz="2000" dirty="0"/>
            </a:br>
            <a:r>
              <a:rPr lang="ja-JP" altLang="en-US" sz="2000" dirty="0"/>
              <a:t>高周波において導体損失には表皮効果の影響で損失が増大することがわかった。</a:t>
            </a:r>
            <a:endParaRPr kumimoji="1" lang="en-US" altLang="ja-JP" sz="2000" dirty="0"/>
          </a:p>
          <a:p>
            <a:endParaRPr kumimoji="1" lang="en-US" altLang="ja-JP" sz="2000" dirty="0"/>
          </a:p>
        </p:txBody>
      </p:sp>
    </p:spTree>
    <p:extLst>
      <p:ext uri="{BB962C8B-B14F-4D97-AF65-F5344CB8AC3E}">
        <p14:creationId xmlns:p14="http://schemas.microsoft.com/office/powerpoint/2010/main" val="136509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59827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FBF9494C-F44E-8E43-7667-72FCBD2EB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1FC3D7-FC51-0044-CC41-64A302614C74}"/>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7C948430-8589-E854-C19F-367D65569B50}"/>
              </a:ext>
            </a:extLst>
          </p:cNvPr>
          <p:cNvSpPr/>
          <p:nvPr/>
        </p:nvSpPr>
        <p:spPr>
          <a:xfrm>
            <a:off x="472966" y="1019133"/>
            <a:ext cx="4099034"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8F715BD4-C7ED-5930-3D95-FF56291C9E6E}"/>
              </a:ext>
            </a:extLst>
          </p:cNvPr>
          <p:cNvSpPr/>
          <p:nvPr/>
        </p:nvSpPr>
        <p:spPr>
          <a:xfrm>
            <a:off x="472964" y="989817"/>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6" name="図 5" descr="グラフ, ヒストグラム&#10;&#10;自動的に生成された説明">
            <a:extLst>
              <a:ext uri="{FF2B5EF4-FFF2-40B4-BE49-F238E27FC236}">
                <a16:creationId xmlns:a16="http://schemas.microsoft.com/office/drawing/2014/main" id="{DD888FAE-6632-2904-803C-0B4C30007589}"/>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5261" r="4785" b="13939"/>
          <a:stretch/>
        </p:blipFill>
        <p:spPr bwMode="auto">
          <a:xfrm>
            <a:off x="4793732" y="2753339"/>
            <a:ext cx="4025562" cy="2399072"/>
          </a:xfrm>
          <a:prstGeom prst="rect">
            <a:avLst/>
          </a:prstGeom>
          <a:ln>
            <a:noFill/>
          </a:ln>
          <a:extLst>
            <a:ext uri="{53640926-AAD7-44D8-BBD7-CCE9431645EC}">
              <a14:shadowObscured xmlns:a14="http://schemas.microsoft.com/office/drawing/2010/main"/>
            </a:ext>
          </a:extLst>
        </p:spPr>
      </p:pic>
      <p:sp>
        <p:nvSpPr>
          <p:cNvPr id="12" name="角丸四角形 20">
            <a:extLst>
              <a:ext uri="{FF2B5EF4-FFF2-40B4-BE49-F238E27FC236}">
                <a16:creationId xmlns:a16="http://schemas.microsoft.com/office/drawing/2014/main" id="{35FF7B4B-C2AA-D670-E2DD-74B00F4AB2AC}"/>
              </a:ext>
            </a:extLst>
          </p:cNvPr>
          <p:cNvSpPr/>
          <p:nvPr/>
        </p:nvSpPr>
        <p:spPr>
          <a:xfrm>
            <a:off x="4793732" y="1043200"/>
            <a:ext cx="4025562" cy="5165928"/>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charset="2"/>
              <a:buChar char="n"/>
            </a:pPr>
            <a:r>
              <a:rPr kumimoji="1" lang="ja-JP" altLang="en-US" sz="2000" dirty="0">
                <a:solidFill>
                  <a:schemeClr val="tx1"/>
                </a:solidFill>
              </a:rPr>
              <a:t>共振周波数</a:t>
            </a:r>
            <a:r>
              <a:rPr lang="ja-JP" altLang="en-US" sz="2000" dirty="0">
                <a:solidFill>
                  <a:schemeClr val="tx1"/>
                </a:solidFill>
              </a:rPr>
              <a:t>𝑓</a:t>
            </a:r>
            <a:r>
              <a:rPr lang="ja-JP" altLang="en-US" sz="2000" baseline="-25000" dirty="0">
                <a:solidFill>
                  <a:schemeClr val="tx1"/>
                </a:solidFill>
              </a:rPr>
              <a:t>𝑟</a:t>
            </a:r>
            <a:r>
              <a:rPr kumimoji="1" lang="ja-JP" altLang="en-US" sz="2000" dirty="0">
                <a:solidFill>
                  <a:schemeClr val="tx1"/>
                </a:solidFill>
              </a:rPr>
              <a:t>と信号の共振の鋭さの程度を表す</a:t>
            </a:r>
            <a:r>
              <a:rPr lang="en-US" altLang="ja-JP" sz="2000" dirty="0">
                <a:solidFill>
                  <a:schemeClr val="tx1"/>
                </a:solidFill>
              </a:rPr>
              <a:t>Q</a:t>
            </a:r>
            <a:r>
              <a:rPr lang="ja-JP" altLang="en-US" sz="2000" dirty="0">
                <a:solidFill>
                  <a:schemeClr val="tx1"/>
                </a:solidFill>
              </a:rPr>
              <a:t>値を測定</a:t>
            </a: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endParaRPr lang="en-US" altLang="ja-JP" sz="2000" dirty="0">
              <a:solidFill>
                <a:schemeClr val="tx1"/>
              </a:solidFill>
            </a:endParaRPr>
          </a:p>
          <a:p>
            <a:pPr marL="342900" indent="-342900">
              <a:buFont typeface="Wingdings" charset="2"/>
              <a:buChar char="n"/>
            </a:pPr>
            <a:r>
              <a:rPr lang="en-US" altLang="ja-JP" sz="2000" dirty="0">
                <a:solidFill>
                  <a:schemeClr val="tx1"/>
                </a:solidFill>
              </a:rPr>
              <a:t>Q</a:t>
            </a:r>
            <a:r>
              <a:rPr lang="ja-JP" altLang="en-US" sz="2000" dirty="0">
                <a:solidFill>
                  <a:schemeClr val="tx1"/>
                </a:solidFill>
              </a:rPr>
              <a:t>値が高い（ピークが高くて細い）ほど損失が小さい</a:t>
            </a:r>
            <a:endParaRPr lang="en-US" altLang="ja-JP" sz="2000" dirty="0">
              <a:solidFill>
                <a:schemeClr val="tx1"/>
              </a:solidFill>
            </a:endParaRPr>
          </a:p>
          <a:p>
            <a:endParaRPr kumimoji="1" lang="en-US" altLang="ja-JP"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22929E2-694E-74A5-5CC7-800ACC4A94E8}"/>
                  </a:ext>
                </a:extLst>
              </p:cNvPr>
              <p:cNvSpPr txBox="1"/>
              <p:nvPr/>
            </p:nvSpPr>
            <p:spPr>
              <a:xfrm>
                <a:off x="5100872" y="1524649"/>
                <a:ext cx="4025562" cy="860428"/>
              </a:xfrm>
              <a:prstGeom prst="rect">
                <a:avLst/>
              </a:prstGeom>
              <a:noFill/>
            </p:spPr>
            <p:txBody>
              <a:bodyPr wrap="square" lIns="0" tIns="0" rIns="0" bIns="0" rtlCol="0">
                <a:spAutoFit/>
              </a:bodyPr>
              <a:lstStyle/>
              <a:p>
                <a:pPr>
                  <a:lnSpc>
                    <a:spcPct val="150000"/>
                  </a:lnSpc>
                  <a:tabLst>
                    <a:tab pos="2603500" algn="l"/>
                  </a:tabLst>
                </a:pPr>
                <a14:m>
                  <m:oMathPara xmlns:m="http://schemas.openxmlformats.org/officeDocument/2006/math">
                    <m:oMathParaPr>
                      <m:jc m:val="left"/>
                    </m:oMathParaPr>
                    <m:oMath xmlns:m="http://schemas.openxmlformats.org/officeDocument/2006/math">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dirty="0" smtClean="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1</m:t>
                          </m:r>
                        </m:sub>
                      </m:sSub>
                      <m:r>
                        <a:rPr lang="en-US" altLang="ja-JP" i="1"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b="0" i="1" smtClean="0">
                                  <a:latin typeface="XITS Math" panose="02000503000000000000" pitchFamily="50" charset="0"/>
                                  <a:ea typeface="XITS Math" panose="02000503000000000000" pitchFamily="50" charset="0"/>
                                  <a:cs typeface="XITS Math" panose="02000503000000000000" pitchFamily="50" charset="0"/>
                                </a:rPr>
                                <m:t>𝑓</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𝑟</m:t>
                              </m:r>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num>
                        <m:den>
                          <m:sSub>
                            <m:sSubPr>
                              <m:ctrlPr>
                                <a:rPr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lang="ja-JP" altLang="en-US" b="0" i="1" smtClean="0">
                                  <a:latin typeface="XITS Math" panose="02000503000000000000" pitchFamily="50" charset="0"/>
                                  <a:ea typeface="XITS Math" panose="02000503000000000000" pitchFamily="50" charset="0"/>
                                  <a:cs typeface="XITS Math" panose="02000503000000000000" pitchFamily="50" charset="0"/>
                                </a:rPr>
                                <m:t>𝜔</m:t>
                              </m:r>
                            </m:e>
                            <m:sub>
                              <m:r>
                                <a:rPr lang="en-US" altLang="ja-JP" b="0" i="1" smtClean="0">
                                  <a:latin typeface="XITS Math" panose="02000503000000000000" pitchFamily="50" charset="0"/>
                                  <a:ea typeface="XITS Math" panose="02000503000000000000" pitchFamily="50" charset="0"/>
                                  <a:cs typeface="XITS Math" panose="02000503000000000000" pitchFamily="50" charset="0"/>
                                </a:rPr>
                                <m:t>1</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a:latin typeface="XITS Math" panose="02000503000000000000" pitchFamily="50" charset="0"/>
                              <a:ea typeface="XITS Math" panose="02000503000000000000" pitchFamily="50" charset="0"/>
                              <a:cs typeface="XITS Math" panose="02000503000000000000" pitchFamily="50" charset="0"/>
                            </a:rPr>
                            <m:t>𝑄</m:t>
                          </m:r>
                        </m:e>
                        <m:sub>
                          <m:r>
                            <a:rPr lang="en-US" altLang="ja-JP" b="0" i="1" dirty="0" smtClean="0">
                              <a:latin typeface="XITS Math" panose="02000503000000000000" pitchFamily="50" charset="0"/>
                              <a:ea typeface="XITS Math" panose="02000503000000000000" pitchFamily="50" charset="0"/>
                              <a:cs typeface="XITS Math" panose="02000503000000000000" pitchFamily="50" charset="0"/>
                            </a:rPr>
                            <m:t>2</m:t>
                          </m:r>
                        </m:sub>
                      </m:sSub>
                      <m:r>
                        <a:rPr lang="en-US" altLang="ja-JP" i="1">
                          <a:latin typeface="XITS Math" panose="02000503000000000000" pitchFamily="50" charset="0"/>
                          <a:ea typeface="XITS Math" panose="02000503000000000000" pitchFamily="50" charset="0"/>
                          <a:cs typeface="XITS Math" panose="02000503000000000000" pitchFamily="50" charset="0"/>
                        </a:rPr>
                        <m:t>=</m:t>
                      </m:r>
                      <m:f>
                        <m:f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fPr>
                        <m:num>
                          <m:sSub>
                            <m:sSubPr>
                              <m:ctrlPr>
                                <a:rPr lang="en-US" altLang="ja-JP" b="0"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XITS Math" panose="02000503000000000000" pitchFamily="50" charset="0"/>
                                  <a:ea typeface="XITS Math" panose="02000503000000000000" pitchFamily="50" charset="0"/>
                                  <a:cs typeface="XITS Math" panose="02000503000000000000" pitchFamily="50" charset="0"/>
                                </a:rPr>
                                <m:t>𝑓</m:t>
                              </m:r>
                            </m:e>
                            <m:sub>
                              <m:r>
                                <a:rPr lang="en-US" altLang="ja-JP" i="1">
                                  <a:latin typeface="XITS Math" panose="02000503000000000000" pitchFamily="50" charset="0"/>
                                  <a:ea typeface="XITS Math" panose="02000503000000000000" pitchFamily="50" charset="0"/>
                                  <a:cs typeface="XITS Math" panose="02000503000000000000" pitchFamily="50" charset="0"/>
                                </a:rPr>
                                <m:t>𝑟</m:t>
                              </m:r>
                              <m:r>
                                <a:rPr lang="en-US" altLang="ja-JP" i="1">
                                  <a:latin typeface="XITS Math" panose="02000503000000000000" pitchFamily="50" charset="0"/>
                                  <a:ea typeface="XITS Math" panose="02000503000000000000" pitchFamily="50" charset="0"/>
                                  <a:cs typeface="XITS Math" panose="02000503000000000000" pitchFamily="50" charset="0"/>
                                </a:rPr>
                                <m:t>2</m:t>
                              </m:r>
                            </m:sub>
                          </m:sSub>
                        </m:num>
                        <m:den>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ja-JP" altLang="en-US" i="1">
                                  <a:latin typeface="XITS Math" panose="02000503000000000000" pitchFamily="50" charset="0"/>
                                  <a:ea typeface="XITS Math" panose="02000503000000000000" pitchFamily="50" charset="0"/>
                                  <a:cs typeface="XITS Math" panose="02000503000000000000" pitchFamily="50" charset="0"/>
                                </a:rPr>
                                <m:t>𝜔</m:t>
                              </m:r>
                            </m:e>
                            <m:sub>
                              <m:r>
                                <a:rPr lang="en-US" altLang="ja-JP" i="1">
                                  <a:latin typeface="XITS Math" panose="02000503000000000000" pitchFamily="50" charset="0"/>
                                  <a:ea typeface="XITS Math" panose="02000503000000000000" pitchFamily="50" charset="0"/>
                                  <a:cs typeface="XITS Math" panose="02000503000000000000" pitchFamily="50" charset="0"/>
                                </a:rPr>
                                <m:t>2</m:t>
                              </m:r>
                            </m:sub>
                          </m:sSub>
                        </m:den>
                      </m:f>
                      <m:r>
                        <a:rPr lang="en-US" altLang="ja-JP" b="0" i="1"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 </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0</m:t>
                              </m:r>
                            </m:sub>
                          </m:sSub>
                        </m:den>
                      </m:f>
                      <m:r>
                        <a:rPr lang="en-US" altLang="ja-JP" i="1" kern="10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𝑐</m:t>
                              </m:r>
                            </m:sub>
                          </m:sSub>
                        </m:den>
                      </m:f>
                      <m:r>
                        <a:rPr lang="en-US" altLang="ja-JP" b="0" i="1" kern="100" smtClean="0">
                          <a:latin typeface="XITS Math" panose="02000503000000000000" pitchFamily="50" charset="0"/>
                          <a:ea typeface="XITS Math" panose="02000503000000000000" pitchFamily="50" charset="0"/>
                          <a:cs typeface="XITS Math" panose="02000503000000000000" pitchFamily="50" charset="0"/>
                        </a:rPr>
                        <m:t>+</m:t>
                      </m:r>
                      <m:f>
                        <m:f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1</m:t>
                          </m:r>
                        </m:num>
                        <m:den>
                          <m:sSub>
                            <m:sSubPr>
                              <m:ctrlPr>
                                <a:rPr lang="en-US" altLang="ja-JP"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𝑄</m:t>
                              </m:r>
                            </m:e>
                            <m:sub>
                              <m:r>
                                <a:rPr lang="en-US" altLang="ja-JP" i="1" kern="100">
                                  <a:solidFill>
                                    <a:srgbClr val="FF0000"/>
                                  </a:solidFill>
                                  <a:latin typeface="XITS Math" panose="02000503000000000000" pitchFamily="50" charset="0"/>
                                  <a:ea typeface="XITS Math" panose="02000503000000000000" pitchFamily="50" charset="0"/>
                                  <a:cs typeface="XITS Math" panose="02000503000000000000" pitchFamily="50" charset="0"/>
                                </a:rPr>
                                <m:t>𝑑</m:t>
                              </m:r>
                            </m:sub>
                          </m:sSub>
                        </m:den>
                      </m:f>
                    </m:oMath>
                  </m:oMathPara>
                </a14:m>
                <a:endParaRPr kumimoji="1" lang="ja-JP" altLang="en-US" dirty="0">
                  <a:latin typeface="XITS Math" panose="02000503000000000000" pitchFamily="50" charset="0"/>
                  <a:cs typeface="XITS Math" panose="02000503000000000000" pitchFamily="50" charset="0"/>
                </a:endParaRPr>
              </a:p>
            </p:txBody>
          </p:sp>
        </mc:Choice>
        <mc:Fallback xmlns="">
          <p:sp>
            <p:nvSpPr>
              <p:cNvPr id="14" name="テキスト ボックス 13">
                <a:extLst>
                  <a:ext uri="{FF2B5EF4-FFF2-40B4-BE49-F238E27FC236}">
                    <a16:creationId xmlns:a16="http://schemas.microsoft.com/office/drawing/2014/main" id="{D0DB2507-BA3A-3FF7-7EE5-1ED88864EBFB}"/>
                  </a:ext>
                </a:extLst>
              </p:cNvPr>
              <p:cNvSpPr txBox="1">
                <a:spLocks noRot="1" noChangeAspect="1" noMove="1" noResize="1" noEditPoints="1" noAdjustHandles="1" noChangeArrowheads="1" noChangeShapeType="1" noTextEdit="1"/>
              </p:cNvSpPr>
              <p:nvPr/>
            </p:nvSpPr>
            <p:spPr>
              <a:xfrm>
                <a:off x="5100872" y="1524649"/>
                <a:ext cx="4025562" cy="860428"/>
              </a:xfrm>
              <a:prstGeom prst="rect">
                <a:avLst/>
              </a:prstGeom>
              <a:blipFill>
                <a:blip r:embed="rId4"/>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B8A5219C-53D6-E056-EDC0-0A1D1DEB9C53}"/>
              </a:ext>
            </a:extLst>
          </p:cNvPr>
          <p:cNvGrpSpPr/>
          <p:nvPr/>
        </p:nvGrpSpPr>
        <p:grpSpPr>
          <a:xfrm>
            <a:off x="4793733" y="5117540"/>
            <a:ext cx="4025562" cy="948723"/>
            <a:chOff x="4793733" y="5117540"/>
            <a:chExt cx="4025562" cy="948723"/>
          </a:xfrm>
        </p:grpSpPr>
        <p:pic>
          <p:nvPicPr>
            <p:cNvPr id="7" name="グラフィックス 6">
              <a:extLst>
                <a:ext uri="{FF2B5EF4-FFF2-40B4-BE49-F238E27FC236}">
                  <a16:creationId xmlns:a16="http://schemas.microsoft.com/office/drawing/2014/main" id="{1CC236D5-4857-0ADB-5E02-9908B6EFB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3733" y="5117540"/>
              <a:ext cx="4025562" cy="948723"/>
            </a:xfrm>
            <a:prstGeom prst="rect">
              <a:avLst/>
            </a:prstGeom>
          </p:spPr>
        </p:pic>
        <p:sp>
          <p:nvSpPr>
            <p:cNvPr id="8" name="楕円 7">
              <a:extLst>
                <a:ext uri="{FF2B5EF4-FFF2-40B4-BE49-F238E27FC236}">
                  <a16:creationId xmlns:a16="http://schemas.microsoft.com/office/drawing/2014/main" id="{D066E7B1-3C0E-6B58-9A7F-F53AC108245B}"/>
                </a:ext>
              </a:extLst>
            </p:cNvPr>
            <p:cNvSpPr/>
            <p:nvPr/>
          </p:nvSpPr>
          <p:spPr>
            <a:xfrm>
              <a:off x="6007100" y="5334000"/>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2E6F60-4D67-63D7-7AB8-75EBB52AD846}"/>
                </a:ext>
              </a:extLst>
            </p:cNvPr>
            <p:cNvSpPr/>
            <p:nvPr/>
          </p:nvSpPr>
          <p:spPr>
            <a:xfrm>
              <a:off x="5688000" y="5382319"/>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FEE2F74-E9E7-5639-A376-D078594DD39B}"/>
                </a:ext>
              </a:extLst>
            </p:cNvPr>
            <p:cNvSpPr/>
            <p:nvPr/>
          </p:nvSpPr>
          <p:spPr>
            <a:xfrm>
              <a:off x="6331805" y="5254942"/>
              <a:ext cx="97367" cy="1905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392D287F-39A1-4234-7000-D57A5DD757FA}"/>
              </a:ext>
            </a:extLst>
          </p:cNvPr>
          <p:cNvSpPr/>
          <p:nvPr/>
        </p:nvSpPr>
        <p:spPr>
          <a:xfrm>
            <a:off x="517562" y="4028454"/>
            <a:ext cx="1666874" cy="1666874"/>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extrusionH="25400">
            <a:extrusionClr>
              <a:schemeClr val="accent4">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D14D446-6CF0-F729-3679-62F2E0FAE165}"/>
              </a:ext>
            </a:extLst>
          </p:cNvPr>
          <p:cNvSpPr/>
          <p:nvPr/>
        </p:nvSpPr>
        <p:spPr>
          <a:xfrm>
            <a:off x="986110" y="4497002"/>
            <a:ext cx="729778" cy="729778"/>
          </a:xfrm>
          <a:prstGeom prst="ellipse">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D235E589-4C26-D6F3-D525-0DA9E8070897}"/>
              </a:ext>
            </a:extLst>
          </p:cNvPr>
          <p:cNvSpPr/>
          <p:nvPr/>
        </p:nvSpPr>
        <p:spPr>
          <a:xfrm>
            <a:off x="556247" y="236257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3AA065-F43E-6072-5A19-C103284197CC}"/>
              </a:ext>
            </a:extLst>
          </p:cNvPr>
          <p:cNvSpPr/>
          <p:nvPr/>
        </p:nvSpPr>
        <p:spPr>
          <a:xfrm>
            <a:off x="986110" y="2648331"/>
            <a:ext cx="729778" cy="150259"/>
          </a:xfrm>
          <a:prstGeom prst="rect">
            <a:avLst/>
          </a:prstGeom>
          <a:solidFill>
            <a:srgbClr val="FF6600"/>
          </a:solidFill>
          <a:ln>
            <a:solidFill>
              <a:srgbClr val="FF6600"/>
            </a:solidFill>
          </a:ln>
          <a:scene3d>
            <a:camera prst="orthographicFront"/>
            <a:lightRig rig="threePt" dir="t"/>
          </a:scene3d>
          <a:sp3d extrusionH="25400">
            <a:extrusionClr>
              <a:srgbClr val="FF660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19669A4D-686E-FE22-DB3C-8B0D38B8C59B}"/>
              </a:ext>
            </a:extLst>
          </p:cNvPr>
          <p:cNvSpPr/>
          <p:nvPr/>
        </p:nvSpPr>
        <p:spPr>
          <a:xfrm>
            <a:off x="556247" y="2934086"/>
            <a:ext cx="1589504" cy="1502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0691754-EEE9-5F01-D9FC-0399E08395A0}"/>
              </a:ext>
            </a:extLst>
          </p:cNvPr>
          <p:cNvSpPr txBox="1"/>
          <p:nvPr/>
        </p:nvSpPr>
        <p:spPr>
          <a:xfrm>
            <a:off x="2830267" y="2579502"/>
            <a:ext cx="14607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誘電体 例</a:t>
            </a:r>
            <a:r>
              <a:rPr kumimoji="1" lang="en-US" altLang="ja-JP" sz="1400" dirty="0">
                <a:latin typeface="メイリオ" panose="020B0604030504040204" pitchFamily="50" charset="-128"/>
                <a:ea typeface="メイリオ" panose="020B0604030504040204" pitchFamily="50" charset="-128"/>
              </a:rPr>
              <a:t>:FR4</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EB9244A6-38DA-522C-482E-84E9AE15E1B3}"/>
              </a:ext>
            </a:extLst>
          </p:cNvPr>
          <p:cNvCxnSpPr>
            <a:cxnSpLocks/>
            <a:stCxn id="36" idx="1"/>
            <a:endCxn id="29" idx="3"/>
          </p:cNvCxnSpPr>
          <p:nvPr/>
        </p:nvCxnSpPr>
        <p:spPr>
          <a:xfrm flipH="1" flipV="1">
            <a:off x="2145751" y="2437706"/>
            <a:ext cx="684516" cy="29568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59EE4A3-8047-78D3-B75F-7E58A9C91C12}"/>
              </a:ext>
            </a:extLst>
          </p:cNvPr>
          <p:cNvCxnSpPr>
            <a:cxnSpLocks/>
            <a:stCxn id="36" idx="1"/>
            <a:endCxn id="31" idx="3"/>
          </p:cNvCxnSpPr>
          <p:nvPr/>
        </p:nvCxnSpPr>
        <p:spPr>
          <a:xfrm flipH="1">
            <a:off x="2145751" y="2733391"/>
            <a:ext cx="684516" cy="275825"/>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A4C7C73-A997-7B92-D0DB-28428E59D454}"/>
              </a:ext>
            </a:extLst>
          </p:cNvPr>
          <p:cNvCxnSpPr>
            <a:cxnSpLocks/>
            <a:stCxn id="36" idx="1"/>
            <a:endCxn id="21" idx="6"/>
          </p:cNvCxnSpPr>
          <p:nvPr/>
        </p:nvCxnSpPr>
        <p:spPr>
          <a:xfrm flipH="1">
            <a:off x="2184436" y="2733391"/>
            <a:ext cx="645831" cy="2128500"/>
          </a:xfrm>
          <a:prstGeom prst="straightConnector1">
            <a:avLst/>
          </a:prstGeom>
          <a:ln w="28575">
            <a:solidFill>
              <a:schemeClr val="accent4">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AC0D6995-F240-2E23-9C51-D24B878BFCDF}"/>
              </a:ext>
            </a:extLst>
          </p:cNvPr>
          <p:cNvSpPr txBox="1"/>
          <p:nvPr/>
        </p:nvSpPr>
        <p:spPr>
          <a:xfrm>
            <a:off x="2830267" y="2194522"/>
            <a:ext cx="178632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試料 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標準銅円板</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08ED773A-8B6C-A6AB-FF2E-E6AB17E8C509}"/>
              </a:ext>
            </a:extLst>
          </p:cNvPr>
          <p:cNvCxnSpPr>
            <a:cxnSpLocks/>
            <a:stCxn id="41" idx="1"/>
            <a:endCxn id="30" idx="3"/>
          </p:cNvCxnSpPr>
          <p:nvPr/>
        </p:nvCxnSpPr>
        <p:spPr>
          <a:xfrm flipH="1">
            <a:off x="1715888" y="2348411"/>
            <a:ext cx="1114379" cy="375050"/>
          </a:xfrm>
          <a:prstGeom prst="straightConnector1">
            <a:avLst/>
          </a:prstGeom>
          <a:ln w="28575">
            <a:solidFill>
              <a:srgbClr val="FF6600"/>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63D210C-D951-8C8F-94F2-D1D10697A9BD}"/>
              </a:ext>
            </a:extLst>
          </p:cNvPr>
          <p:cNvCxnSpPr>
            <a:cxnSpLocks/>
            <a:stCxn id="41" idx="1"/>
            <a:endCxn id="23" idx="7"/>
          </p:cNvCxnSpPr>
          <p:nvPr/>
        </p:nvCxnSpPr>
        <p:spPr>
          <a:xfrm flipH="1">
            <a:off x="1609014" y="2348411"/>
            <a:ext cx="1221253" cy="2255465"/>
          </a:xfrm>
          <a:prstGeom prst="straightConnector1">
            <a:avLst/>
          </a:prstGeom>
          <a:ln w="28575">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AA4908A6-1976-0FE7-F560-7C0AFC72A487}"/>
              </a:ext>
            </a:extLst>
          </p:cNvPr>
          <p:cNvSpPr txBox="1"/>
          <p:nvPr/>
        </p:nvSpPr>
        <p:spPr>
          <a:xfrm>
            <a:off x="2652985" y="2993294"/>
            <a:ext cx="1963612"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誘電体と試料を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電極で挟む</a:t>
            </a:r>
            <a:endParaRPr kumimoji="1" lang="en-US" altLang="ja-JP" sz="1400" dirty="0">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AE2DCDFB-DA0B-D04A-6AF8-ECCCDFE48CFF}"/>
              </a:ext>
            </a:extLst>
          </p:cNvPr>
          <p:cNvSpPr txBox="1"/>
          <p:nvPr/>
        </p:nvSpPr>
        <p:spPr>
          <a:xfrm>
            <a:off x="2830267" y="1809541"/>
            <a:ext cx="178632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円板電極</a:t>
            </a:r>
          </a:p>
        </p:txBody>
      </p:sp>
      <p:grpSp>
        <p:nvGrpSpPr>
          <p:cNvPr id="74" name="グループ化 73">
            <a:extLst>
              <a:ext uri="{FF2B5EF4-FFF2-40B4-BE49-F238E27FC236}">
                <a16:creationId xmlns:a16="http://schemas.microsoft.com/office/drawing/2014/main" id="{4B31A7B9-4BC2-AA29-B897-22E2C6AF7FCD}"/>
              </a:ext>
            </a:extLst>
          </p:cNvPr>
          <p:cNvGrpSpPr/>
          <p:nvPr/>
        </p:nvGrpSpPr>
        <p:grpSpPr>
          <a:xfrm>
            <a:off x="517562" y="1553965"/>
            <a:ext cx="1666875" cy="673115"/>
            <a:chOff x="531271" y="1524649"/>
            <a:chExt cx="1666875" cy="673115"/>
          </a:xfrm>
        </p:grpSpPr>
        <p:pic>
          <p:nvPicPr>
            <p:cNvPr id="19" name="グラフィックス 18">
              <a:extLst>
                <a:ext uri="{FF2B5EF4-FFF2-40B4-BE49-F238E27FC236}">
                  <a16:creationId xmlns:a16="http://schemas.microsoft.com/office/drawing/2014/main" id="{903D4557-C82E-D002-1F0E-DD95C3BD1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71" y="1524649"/>
              <a:ext cx="1666875" cy="673115"/>
            </a:xfrm>
            <a:prstGeom prst="rect">
              <a:avLst/>
            </a:prstGeom>
          </p:spPr>
        </p:pic>
        <p:sp>
          <p:nvSpPr>
            <p:cNvPr id="73" name="正方形/長方形 72">
              <a:extLst>
                <a:ext uri="{FF2B5EF4-FFF2-40B4-BE49-F238E27FC236}">
                  <a16:creationId xmlns:a16="http://schemas.microsoft.com/office/drawing/2014/main" id="{83053C74-42A9-8A63-5BCD-AD5FCFC9B3C4}"/>
                </a:ext>
              </a:extLst>
            </p:cNvPr>
            <p:cNvSpPr/>
            <p:nvPr/>
          </p:nvSpPr>
          <p:spPr>
            <a:xfrm>
              <a:off x="1811867" y="2055285"/>
              <a:ext cx="386278" cy="13856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76" name="直線矢印コネクタ 75">
            <a:extLst>
              <a:ext uri="{FF2B5EF4-FFF2-40B4-BE49-F238E27FC236}">
                <a16:creationId xmlns:a16="http://schemas.microsoft.com/office/drawing/2014/main" id="{41F4698B-8009-4684-A06F-E98FC8EBDA49}"/>
              </a:ext>
            </a:extLst>
          </p:cNvPr>
          <p:cNvCxnSpPr>
            <a:cxnSpLocks/>
            <a:stCxn id="69" idx="1"/>
            <a:endCxn id="73" idx="3"/>
          </p:cNvCxnSpPr>
          <p:nvPr/>
        </p:nvCxnSpPr>
        <p:spPr>
          <a:xfrm flipH="1">
            <a:off x="2184436" y="1963430"/>
            <a:ext cx="645831" cy="19045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1DB398D5-7F32-7506-BB1F-B61F51634290}"/>
              </a:ext>
            </a:extLst>
          </p:cNvPr>
          <p:cNvGrpSpPr/>
          <p:nvPr/>
        </p:nvGrpSpPr>
        <p:grpSpPr>
          <a:xfrm>
            <a:off x="517562" y="3219842"/>
            <a:ext cx="1666875" cy="673115"/>
            <a:chOff x="531271" y="3190526"/>
            <a:chExt cx="1666875" cy="673115"/>
          </a:xfrm>
        </p:grpSpPr>
        <p:pic>
          <p:nvPicPr>
            <p:cNvPr id="20" name="グラフィックス 19">
              <a:extLst>
                <a:ext uri="{FF2B5EF4-FFF2-40B4-BE49-F238E27FC236}">
                  <a16:creationId xmlns:a16="http://schemas.microsoft.com/office/drawing/2014/main" id="{F17E1BDF-B0DA-B329-83C1-5D1518B5C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31271" y="3190526"/>
              <a:ext cx="1666875" cy="673115"/>
            </a:xfrm>
            <a:prstGeom prst="rect">
              <a:avLst/>
            </a:prstGeom>
          </p:spPr>
        </p:pic>
        <p:sp>
          <p:nvSpPr>
            <p:cNvPr id="77" name="正方形/長方形 76">
              <a:extLst>
                <a:ext uri="{FF2B5EF4-FFF2-40B4-BE49-F238E27FC236}">
                  <a16:creationId xmlns:a16="http://schemas.microsoft.com/office/drawing/2014/main" id="{7D5370B1-9668-AB45-B42A-FD8ACCA42000}"/>
                </a:ext>
              </a:extLst>
            </p:cNvPr>
            <p:cNvSpPr/>
            <p:nvPr/>
          </p:nvSpPr>
          <p:spPr>
            <a:xfrm>
              <a:off x="1811867" y="3193487"/>
              <a:ext cx="386278" cy="15507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83" name="直線矢印コネクタ 82">
            <a:extLst>
              <a:ext uri="{FF2B5EF4-FFF2-40B4-BE49-F238E27FC236}">
                <a16:creationId xmlns:a16="http://schemas.microsoft.com/office/drawing/2014/main" id="{BA58F769-A956-225E-49AF-5819F5F162C9}"/>
              </a:ext>
            </a:extLst>
          </p:cNvPr>
          <p:cNvCxnSpPr>
            <a:cxnSpLocks/>
            <a:stCxn id="69" idx="1"/>
            <a:endCxn id="77" idx="3"/>
          </p:cNvCxnSpPr>
          <p:nvPr/>
        </p:nvCxnSpPr>
        <p:spPr>
          <a:xfrm flipH="1">
            <a:off x="2184436" y="1963430"/>
            <a:ext cx="645831" cy="13369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67E71663-C02A-1218-F0A4-3CA3C86001C8}"/>
              </a:ext>
            </a:extLst>
          </p:cNvPr>
          <p:cNvSpPr txBox="1"/>
          <p:nvPr/>
        </p:nvSpPr>
        <p:spPr>
          <a:xfrm>
            <a:off x="2652985" y="3625742"/>
            <a:ext cx="1963612" cy="578882"/>
          </a:xfrm>
          <a:prstGeom prst="roundRect">
            <a:avLst/>
          </a:prstGeom>
          <a:noFill/>
          <a:ln>
            <a:solidFill>
              <a:schemeClr val="tx1"/>
            </a:solidFill>
          </a:ln>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電極に高周波信号を</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印加する</a:t>
            </a:r>
            <a:endParaRPr kumimoji="1" lang="en-US" altLang="ja-JP" sz="1400" dirty="0">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BE844C57-3C24-2D99-8041-BE7712D5D631}"/>
              </a:ext>
            </a:extLst>
          </p:cNvPr>
          <p:cNvSpPr txBox="1"/>
          <p:nvPr/>
        </p:nvSpPr>
        <p:spPr>
          <a:xfrm>
            <a:off x="2830267" y="4258190"/>
            <a:ext cx="1786329" cy="340519"/>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パラメータを計算</a:t>
            </a:r>
            <a:endParaRPr lang="en-US" altLang="ja-JP" sz="1400" dirty="0">
              <a:latin typeface="メイリオ" panose="020B0604030504040204" pitchFamily="50" charset="-128"/>
              <a:ea typeface="メイリオ" panose="020B0604030504040204" pitchFamily="50" charset="-128"/>
            </a:endParaRPr>
          </a:p>
        </p:txBody>
      </p:sp>
      <p:sp>
        <p:nvSpPr>
          <p:cNvPr id="93" name="テキスト ボックス 92">
            <a:extLst>
              <a:ext uri="{FF2B5EF4-FFF2-40B4-BE49-F238E27FC236}">
                <a16:creationId xmlns:a16="http://schemas.microsoft.com/office/drawing/2014/main" id="{31D7C5A7-DC27-1E12-A5AC-6E57B0D9BC29}"/>
              </a:ext>
            </a:extLst>
          </p:cNvPr>
          <p:cNvSpPr txBox="1"/>
          <p:nvPr/>
        </p:nvSpPr>
        <p:spPr>
          <a:xfrm>
            <a:off x="2314401" y="5656245"/>
            <a:ext cx="2165579" cy="578882"/>
          </a:xfrm>
          <a:prstGeom prst="roundRect">
            <a:avLst/>
          </a:prstGeom>
          <a:noFill/>
          <a:ln>
            <a:solidFill>
              <a:schemeClr val="tx1"/>
            </a:solidFill>
          </a:ln>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共振周波数，</a:t>
            </a:r>
            <a:r>
              <a:rPr lang="en-US" altLang="ja-JP" sz="1400" dirty="0">
                <a:latin typeface="メイリオ" panose="020B0604030504040204" pitchFamily="50" charset="-128"/>
                <a:ea typeface="メイリオ" panose="020B0604030504040204" pitchFamily="50" charset="-128"/>
              </a:rPr>
              <a:t>Q</a:t>
            </a:r>
            <a:r>
              <a:rPr lang="ja-JP" altLang="en-US" sz="1400" dirty="0">
                <a:latin typeface="メイリオ" panose="020B0604030504040204" pitchFamily="50" charset="-128"/>
                <a:ea typeface="メイリオ" panose="020B0604030504040204" pitchFamily="50" charset="-128"/>
              </a:rPr>
              <a:t>値から</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誘電率，導電率を算出</a:t>
            </a:r>
            <a:endParaRPr lang="en-US" altLang="ja-JP" sz="1400" dirty="0">
              <a:latin typeface="メイリオ" panose="020B0604030504040204" pitchFamily="50" charset="-128"/>
              <a:ea typeface="メイリオ" panose="020B0604030504040204" pitchFamily="50" charset="-128"/>
            </a:endParaRPr>
          </a:p>
        </p:txBody>
      </p:sp>
      <p:cxnSp>
        <p:nvCxnSpPr>
          <p:cNvPr id="87" name="直線矢印コネクタ 86">
            <a:extLst>
              <a:ext uri="{FF2B5EF4-FFF2-40B4-BE49-F238E27FC236}">
                <a16:creationId xmlns:a16="http://schemas.microsoft.com/office/drawing/2014/main" id="{48335705-E6CB-EE1C-5B64-FE7880BD17F1}"/>
              </a:ext>
            </a:extLst>
          </p:cNvPr>
          <p:cNvCxnSpPr>
            <a:cxnSpLocks/>
          </p:cNvCxnSpPr>
          <p:nvPr/>
        </p:nvCxnSpPr>
        <p:spPr>
          <a:xfrm>
            <a:off x="1046435"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8E18CDD3-EFBC-7FDA-BC46-E0EC38E2180A}"/>
              </a:ext>
            </a:extLst>
          </p:cNvPr>
          <p:cNvSpPr txBox="1"/>
          <p:nvPr/>
        </p:nvSpPr>
        <p:spPr>
          <a:xfrm>
            <a:off x="563409" y="1893890"/>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a1</a:t>
            </a:r>
            <a:endParaRPr kumimoji="1" lang="ja-JP" altLang="en-US" sz="1600" dirty="0">
              <a:latin typeface="メイリオ" panose="020B0604030504040204" pitchFamily="50" charset="-128"/>
              <a:ea typeface="メイリオ" panose="020B0604030504040204" pitchFamily="50" charset="-128"/>
            </a:endParaRPr>
          </a:p>
        </p:txBody>
      </p:sp>
      <p:cxnSp>
        <p:nvCxnSpPr>
          <p:cNvPr id="89" name="直線矢印コネクタ 88">
            <a:extLst>
              <a:ext uri="{FF2B5EF4-FFF2-40B4-BE49-F238E27FC236}">
                <a16:creationId xmlns:a16="http://schemas.microsoft.com/office/drawing/2014/main" id="{0AA2E13C-D4ED-3070-66A1-EF9EEFEDE4AD}"/>
              </a:ext>
            </a:extLst>
          </p:cNvPr>
          <p:cNvCxnSpPr>
            <a:cxnSpLocks/>
          </p:cNvCxnSpPr>
          <p:nvPr/>
        </p:nvCxnSpPr>
        <p:spPr>
          <a:xfrm>
            <a:off x="1046435"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301233AE-54D4-A1C7-65A4-EB2A1117A755}"/>
              </a:ext>
            </a:extLst>
          </p:cNvPr>
          <p:cNvSpPr txBox="1"/>
          <p:nvPr/>
        </p:nvSpPr>
        <p:spPr>
          <a:xfrm>
            <a:off x="563409" y="3192009"/>
            <a:ext cx="439200" cy="338554"/>
          </a:xfrm>
          <a:prstGeom prst="rect">
            <a:avLst/>
          </a:prstGeom>
          <a:noFill/>
        </p:spPr>
        <p:txBody>
          <a:bodyPr wrap="square" rtlCol="0" anchor="ctr">
            <a:spAutoFit/>
          </a:bodyPr>
          <a:lstStyle/>
          <a:p>
            <a:pPr algn="ctr"/>
            <a:r>
              <a:rPr kumimoji="1" lang="en-US" altLang="ja-JP" sz="1600" dirty="0">
                <a:latin typeface="メイリオ" panose="020B0604030504040204" pitchFamily="50" charset="-128"/>
                <a:ea typeface="メイリオ" panose="020B0604030504040204" pitchFamily="50" charset="-128"/>
              </a:rPr>
              <a:t>b2</a:t>
            </a:r>
            <a:endParaRPr kumimoji="1" lang="ja-JP" altLang="en-US" sz="1600" dirty="0">
              <a:latin typeface="メイリオ" panose="020B0604030504040204" pitchFamily="50" charset="-128"/>
              <a:ea typeface="メイリオ" panose="020B0604030504040204" pitchFamily="50" charset="-128"/>
            </a:endParaRPr>
          </a:p>
        </p:txBody>
      </p:sp>
      <p:cxnSp>
        <p:nvCxnSpPr>
          <p:cNvPr id="94" name="直線矢印コネクタ 93">
            <a:extLst>
              <a:ext uri="{FF2B5EF4-FFF2-40B4-BE49-F238E27FC236}">
                <a16:creationId xmlns:a16="http://schemas.microsoft.com/office/drawing/2014/main" id="{6E2D3503-78F6-6A3F-5C96-5F010F2E4068}"/>
              </a:ext>
            </a:extLst>
          </p:cNvPr>
          <p:cNvCxnSpPr>
            <a:cxnSpLocks/>
          </p:cNvCxnSpPr>
          <p:nvPr/>
        </p:nvCxnSpPr>
        <p:spPr>
          <a:xfrm flipV="1">
            <a:off x="1648980" y="1802361"/>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C3791C00-88C2-14AB-3116-8A0CE83BA1DA}"/>
              </a:ext>
            </a:extLst>
          </p:cNvPr>
          <p:cNvSpPr txBox="1"/>
          <p:nvPr/>
        </p:nvSpPr>
        <p:spPr>
          <a:xfrm>
            <a:off x="1691798" y="1893890"/>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b</a:t>
            </a:r>
            <a:r>
              <a:rPr kumimoji="1" lang="en-US" altLang="ja-JP" sz="1600" dirty="0">
                <a:latin typeface="メイリオ" panose="020B0604030504040204" pitchFamily="50" charset="-128"/>
                <a:ea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6CB8A1-7BA2-5503-EED6-AF28BB36A2EF}"/>
              </a:ext>
            </a:extLst>
          </p:cNvPr>
          <p:cNvCxnSpPr>
            <a:cxnSpLocks/>
          </p:cNvCxnSpPr>
          <p:nvPr/>
        </p:nvCxnSpPr>
        <p:spPr>
          <a:xfrm flipV="1">
            <a:off x="1648980" y="3100480"/>
            <a:ext cx="0" cy="5216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C56307C7-FDC6-B368-7BB1-1583EA2A8763}"/>
              </a:ext>
            </a:extLst>
          </p:cNvPr>
          <p:cNvSpPr txBox="1"/>
          <p:nvPr/>
        </p:nvSpPr>
        <p:spPr>
          <a:xfrm>
            <a:off x="1691799" y="3192009"/>
            <a:ext cx="439200" cy="338554"/>
          </a:xfrm>
          <a:prstGeom prst="rect">
            <a:avLst/>
          </a:prstGeom>
          <a:noFill/>
        </p:spPr>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a</a:t>
            </a:r>
            <a:r>
              <a:rPr kumimoji="1" lang="en-US" altLang="ja-JP" sz="1600" dirty="0">
                <a:latin typeface="メイリオ" panose="020B0604030504040204" pitchFamily="50" charset="-128"/>
                <a:ea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2A662389-5A61-2B93-6A84-EF5B06C0748E}"/>
                  </a:ext>
                </a:extLst>
              </p:cNvPr>
              <p:cNvSpPr txBox="1"/>
              <p:nvPr/>
            </p:nvSpPr>
            <p:spPr>
              <a:xfrm>
                <a:off x="2300692" y="4652275"/>
                <a:ext cx="2296284" cy="950403"/>
              </a:xfrm>
              <a:prstGeom prst="roundRect">
                <a:avLst/>
              </a:prstGeom>
              <a:noFill/>
              <a:ln>
                <a:solidFill>
                  <a:schemeClr val="tx1"/>
                </a:solidFill>
              </a:ln>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パラメータは</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透過</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b="0" i="1" smtClean="0">
                            <a:latin typeface="Cambria Math" panose="02040503050406030204" pitchFamily="18" charset="0"/>
                            <a:ea typeface="メイリオ" panose="020B0604030504040204" pitchFamily="50" charset="-128"/>
                          </a:rPr>
                        </m:ctrlPr>
                      </m:fPr>
                      <m:num>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b="0" i="1" smtClean="0">
                                <a:latin typeface="Cambria Math" panose="02040503050406030204" pitchFamily="18" charset="0"/>
                                <a:ea typeface="メイリオ" panose="020B0604030504040204" pitchFamily="50" charset="-128"/>
                              </a:rPr>
                            </m:ctrlPr>
                          </m:sSubPr>
                          <m:e>
                            <m:r>
                              <a:rPr lang="en-US" altLang="ja-JP" sz="1400" b="0" i="1" smtClean="0">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1</m:t>
                            </m:r>
                          </m:sub>
                        </m:sSub>
                      </m:den>
                    </m:f>
                  </m:oMath>
                </a14:m>
                <a:r>
                  <a:rPr lang="en-US" altLang="ja-JP" sz="1400" dirty="0">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，反射</a:t>
                </a:r>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i="1">
                                <a:latin typeface="Cambria Math" panose="02040503050406030204" pitchFamily="18" charset="0"/>
                                <a:ea typeface="メイリオ" panose="020B0604030504040204" pitchFamily="50" charset="-128"/>
                              </a:rPr>
                              <m:t>1</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i="1">
                                <a:latin typeface="Cambria Math" panose="02040503050406030204" pitchFamily="18" charset="0"/>
                                <a:ea typeface="メイリオ" panose="020B0604030504040204" pitchFamily="50" charset="-128"/>
                              </a:rPr>
                              <m:t>1</m:t>
                            </m:r>
                          </m:sub>
                        </m:sSub>
                      </m:den>
                    </m:f>
                  </m:oMath>
                </a14:m>
                <a:r>
                  <a:rPr lang="en-US" altLang="ja-JP" sz="1400" dirty="0">
                    <a:latin typeface="メイリオ" panose="020B0604030504040204" pitchFamily="50" charset="-128"/>
                    <a:ea typeface="メイリオ" panose="020B0604030504040204" pitchFamily="50" charset="-128"/>
                  </a:rPr>
                  <a:t>,</a:t>
                </a:r>
                <a14:m>
                  <m:oMath xmlns:m="http://schemas.openxmlformats.org/officeDocument/2006/math">
                    <m:f>
                      <m:fPr>
                        <m:ctrlPr>
                          <a:rPr lang="en-US" altLang="ja-JP" sz="1400" i="1">
                            <a:latin typeface="Cambria Math" panose="02040503050406030204" pitchFamily="18" charset="0"/>
                            <a:ea typeface="メイリオ" panose="020B0604030504040204" pitchFamily="50" charset="-128"/>
                          </a:rPr>
                        </m:ctrlPr>
                      </m:fPr>
                      <m:num>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𝑏</m:t>
                            </m:r>
                          </m:e>
                          <m:sub>
                            <m:r>
                              <a:rPr lang="en-US" altLang="ja-JP" sz="1400" b="0" i="1" smtClean="0">
                                <a:latin typeface="Cambria Math" panose="02040503050406030204" pitchFamily="18" charset="0"/>
                                <a:ea typeface="メイリオ" panose="020B0604030504040204" pitchFamily="50" charset="-128"/>
                              </a:rPr>
                              <m:t>2</m:t>
                            </m:r>
                          </m:sub>
                        </m:sSub>
                      </m:num>
                      <m:den>
                        <m:sSub>
                          <m:sSubPr>
                            <m:ctrlPr>
                              <a:rPr lang="en-US" altLang="ja-JP" sz="1400" i="1">
                                <a:latin typeface="Cambria Math" panose="02040503050406030204" pitchFamily="18" charset="0"/>
                                <a:ea typeface="メイリオ" panose="020B0604030504040204" pitchFamily="50" charset="-128"/>
                              </a:rPr>
                            </m:ctrlPr>
                          </m:sSubPr>
                          <m:e>
                            <m:r>
                              <a:rPr lang="en-US" altLang="ja-JP" sz="1400" i="1">
                                <a:latin typeface="Cambria Math" panose="02040503050406030204" pitchFamily="18" charset="0"/>
                                <a:ea typeface="メイリオ" panose="020B0604030504040204" pitchFamily="50" charset="-128"/>
                              </a:rPr>
                              <m:t>𝑎</m:t>
                            </m:r>
                          </m:e>
                          <m:sub>
                            <m:r>
                              <a:rPr lang="en-US" altLang="ja-JP" sz="1400" b="0" i="1" smtClean="0">
                                <a:latin typeface="Cambria Math" panose="02040503050406030204" pitchFamily="18" charset="0"/>
                                <a:ea typeface="メイリオ" panose="020B0604030504040204" pitchFamily="50" charset="-128"/>
                              </a:rPr>
                              <m:t>2</m:t>
                            </m:r>
                          </m:sub>
                        </m:sSub>
                      </m:den>
                    </m:f>
                  </m:oMath>
                </a14:m>
                <a:r>
                  <a:rPr lang="en-US" altLang="ja-JP" sz="1400" dirty="0">
                    <a:latin typeface="メイリオ" panose="020B0604030504040204" pitchFamily="50" charset="-128"/>
                    <a:ea typeface="メイリオ" panose="020B0604030504040204" pitchFamily="50" charset="-128"/>
                  </a:rPr>
                  <a:t> )</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特性がある</a:t>
                </a:r>
                <a:endParaRPr lang="en-US" altLang="ja-JP" sz="1400" dirty="0">
                  <a:latin typeface="メイリオ" panose="020B0604030504040204" pitchFamily="50" charset="-128"/>
                  <a:ea typeface="メイリオ" panose="020B0604030504040204" pitchFamily="50" charset="-128"/>
                </a:endParaRPr>
              </a:p>
            </p:txBody>
          </p:sp>
        </mc:Choice>
        <mc:Fallback xmlns="">
          <p:sp>
            <p:nvSpPr>
              <p:cNvPr id="98" name="テキスト ボックス 97">
                <a:extLst>
                  <a:ext uri="{FF2B5EF4-FFF2-40B4-BE49-F238E27FC236}">
                    <a16:creationId xmlns:a16="http://schemas.microsoft.com/office/drawing/2014/main" id="{D4BE2D4C-381D-A0E0-0CC4-AA372CD12C5E}"/>
                  </a:ext>
                </a:extLst>
              </p:cNvPr>
              <p:cNvSpPr txBox="1">
                <a:spLocks noRot="1" noChangeAspect="1" noMove="1" noResize="1" noEditPoints="1" noAdjustHandles="1" noChangeArrowheads="1" noChangeShapeType="1" noTextEdit="1"/>
              </p:cNvSpPr>
              <p:nvPr/>
            </p:nvSpPr>
            <p:spPr>
              <a:xfrm>
                <a:off x="2300692" y="4652275"/>
                <a:ext cx="2296284" cy="950403"/>
              </a:xfrm>
              <a:prstGeom prst="roundRect">
                <a:avLst/>
              </a:prstGeom>
              <a:blipFill>
                <a:blip r:embed="rId9"/>
                <a:stretch>
                  <a:fillRect/>
                </a:stretch>
              </a:blipFill>
              <a:ln>
                <a:solidFill>
                  <a:schemeClr val="tx1"/>
                </a:solidFill>
              </a:ln>
            </p:spPr>
            <p:txBody>
              <a:bodyPr/>
              <a:lstStyle/>
              <a:p>
                <a:r>
                  <a:rPr lang="ja-JP" altLang="en-US">
                    <a:noFill/>
                  </a:rPr>
                  <a:t> </a:t>
                </a:r>
              </a:p>
            </p:txBody>
          </p:sp>
        </mc:Fallback>
      </mc:AlternateContent>
      <p:pic>
        <p:nvPicPr>
          <p:cNvPr id="24" name="コンテンツ プレースホルダー 4">
            <a:extLst>
              <a:ext uri="{FF2B5EF4-FFF2-40B4-BE49-F238E27FC236}">
                <a16:creationId xmlns:a16="http://schemas.microsoft.com/office/drawing/2014/main" id="{A438B453-8524-BEC1-EF6A-0584597FC3D1}"/>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D6AD6F-EE72-FC98-B063-82B4337DE338}"/>
                  </a:ext>
                </a:extLst>
              </p:cNvPr>
              <p:cNvSpPr txBox="1"/>
              <p:nvPr/>
            </p:nvSpPr>
            <p:spPr>
              <a:xfrm>
                <a:off x="2488009"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21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i="1">
                              <a:latin typeface="Cambria Math" panose="02040503050406030204" pitchFamily="18" charset="0"/>
                              <a:ea typeface="XITS Math" panose="02000503000000000000" pitchFamily="50" charset="0"/>
                              <a:cs typeface="XITS Math" panose="02000503000000000000" pitchFamily="50" charset="0"/>
                            </a:rPr>
                            <m:t>1</m:t>
                          </m:r>
                          <m:r>
                            <a:rPr lang="en-US" altLang="ja-JP" b="0" i="1" smtClean="0">
                              <a:latin typeface="Cambria Math" panose="02040503050406030204" pitchFamily="18" charset="0"/>
                              <a:ea typeface="XITS Math" panose="02000503000000000000" pitchFamily="50" charset="0"/>
                              <a:cs typeface="XITS Math" panose="02000503000000000000" pitchFamily="50" charset="0"/>
                            </a:rPr>
                            <m:t>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C49C8750-E5D3-F037-393F-3AA62182E385}"/>
                  </a:ext>
                </a:extLst>
              </p:cNvPr>
              <p:cNvSpPr txBox="1">
                <a:spLocks noRot="1" noChangeAspect="1" noMove="1" noResize="1" noEditPoints="1" noAdjustHandles="1" noChangeArrowheads="1" noChangeShapeType="1" noTextEdit="1"/>
              </p:cNvSpPr>
              <p:nvPr/>
            </p:nvSpPr>
            <p:spPr>
              <a:xfrm>
                <a:off x="2488009" y="4992018"/>
                <a:ext cx="820673" cy="276999"/>
              </a:xfrm>
              <a:prstGeom prst="rect">
                <a:avLst/>
              </a:prstGeom>
              <a:blipFill>
                <a:blip r:embed="rId11"/>
                <a:stretch>
                  <a:fillRect l="-5926"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DE7E68B-24B1-51DB-70E1-CC90576364EA}"/>
                  </a:ext>
                </a:extLst>
              </p:cNvPr>
              <p:cNvSpPr txBox="1"/>
              <p:nvPr/>
            </p:nvSpPr>
            <p:spPr>
              <a:xfrm>
                <a:off x="3448834" y="4992018"/>
                <a:ext cx="82067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𝑆</m:t>
                          </m:r>
                        </m:e>
                        <m: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11</m:t>
                          </m:r>
                        </m:sub>
                      </m:sSub>
                      <m:r>
                        <a:rPr kumimoji="1" lang="en-US" altLang="ja-JP" b="0" i="1" smtClean="0">
                          <a:latin typeface="Cambria Math" panose="02040503050406030204" pitchFamily="18" charset="0"/>
                          <a:ea typeface="XITS Math" panose="02000503000000000000" pitchFamily="50" charset="0"/>
                          <a:cs typeface="XITS Math" panose="02000503000000000000" pitchFamily="50" charset="0"/>
                        </a:rPr>
                        <m:t>,</m:t>
                      </m:r>
                      <m:sSub>
                        <m:sSubPr>
                          <m:ctrlPr>
                            <a:rPr lang="en-US" altLang="ja-JP" i="1">
                              <a:latin typeface="Cambria Math" panose="02040503050406030204" pitchFamily="18" charset="0"/>
                              <a:ea typeface="XITS Math" panose="02000503000000000000" pitchFamily="50" charset="0"/>
                              <a:cs typeface="XITS Math" panose="02000503000000000000" pitchFamily="50" charset="0"/>
                            </a:rPr>
                          </m:ctrlPr>
                        </m:sSubPr>
                        <m:e>
                          <m:r>
                            <a:rPr lang="en-US" altLang="ja-JP" i="1">
                              <a:latin typeface="Cambria Math" panose="02040503050406030204" pitchFamily="18" charset="0"/>
                              <a:ea typeface="XITS Math" panose="02000503000000000000" pitchFamily="50" charset="0"/>
                              <a:cs typeface="XITS Math" panose="02000503000000000000" pitchFamily="50" charset="0"/>
                            </a:rPr>
                            <m:t>𝑆</m:t>
                          </m:r>
                        </m:e>
                        <m:sub>
                          <m:r>
                            <a:rPr lang="en-US" altLang="ja-JP" b="0" i="1" smtClean="0">
                              <a:latin typeface="Cambria Math" panose="02040503050406030204" pitchFamily="18" charset="0"/>
                              <a:ea typeface="XITS Math" panose="02000503000000000000" pitchFamily="50" charset="0"/>
                              <a:cs typeface="XITS Math" panose="02000503000000000000" pitchFamily="50" charset="0"/>
                            </a:rPr>
                            <m:t>22</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oMath>
                  </m:oMathPara>
                </a14:m>
                <a:endParaRPr kumimoji="1" lang="ja-JP" altLang="en-US" dirty="0">
                  <a:latin typeface="XITS Math" panose="02000503000000000000" pitchFamily="50" charset="0"/>
                  <a:ea typeface="メイリオ" panose="020B0604030504040204" pitchFamily="50" charset="-128"/>
                  <a:cs typeface="XITS Math" panose="02000503000000000000" pitchFamily="50" charset="0"/>
                </a:endParaRPr>
              </a:p>
            </p:txBody>
          </p:sp>
        </mc:Choice>
        <mc:Fallback xmlns="">
          <p:sp>
            <p:nvSpPr>
              <p:cNvPr id="9" name="テキスト ボックス 8">
                <a:extLst>
                  <a:ext uri="{FF2B5EF4-FFF2-40B4-BE49-F238E27FC236}">
                    <a16:creationId xmlns:a16="http://schemas.microsoft.com/office/drawing/2014/main" id="{43899572-A4D3-5DCB-DD3F-50A95993F10B}"/>
                  </a:ext>
                </a:extLst>
              </p:cNvPr>
              <p:cNvSpPr txBox="1">
                <a:spLocks noRot="1" noChangeAspect="1" noMove="1" noResize="1" noEditPoints="1" noAdjustHandles="1" noChangeArrowheads="1" noChangeShapeType="1" noTextEdit="1"/>
              </p:cNvSpPr>
              <p:nvPr/>
            </p:nvSpPr>
            <p:spPr>
              <a:xfrm>
                <a:off x="3448834" y="4992018"/>
                <a:ext cx="820673" cy="276999"/>
              </a:xfrm>
              <a:prstGeom prst="rect">
                <a:avLst/>
              </a:prstGeom>
              <a:blipFill>
                <a:blip r:embed="rId12"/>
                <a:stretch>
                  <a:fillRect l="-6716" r="-746"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68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10000" decel="10000" fill="hold" grpId="0" nodeType="clickEffect">
                                  <p:stCondLst>
                                    <p:cond delay="0"/>
                                  </p:stCondLst>
                                  <p:childTnLst>
                                    <p:animMotion origin="layout" path="M -1.94444E-6 2.59259E-6 L -1.94444E-6 0.01782 " pathEditMode="relative" rAng="0" ptsTypes="AA">
                                      <p:cBhvr>
                                        <p:cTn id="47" dur="500" fill="hold"/>
                                        <p:tgtEl>
                                          <p:spTgt spid="29"/>
                                        </p:tgtEl>
                                        <p:attrNameLst>
                                          <p:attrName>ppt_x</p:attrName>
                                          <p:attrName>ppt_y</p:attrName>
                                        </p:attrNameLst>
                                      </p:cBhvr>
                                      <p:rCtr x="0" y="880"/>
                                    </p:animMotion>
                                  </p:childTnLst>
                                </p:cTn>
                              </p:par>
                              <p:par>
                                <p:cTn id="48" presetID="42" presetClass="path" presetSubtype="0" accel="10000" decel="8000" fill="hold" grpId="0" nodeType="withEffect">
                                  <p:stCondLst>
                                    <p:cond delay="0"/>
                                  </p:stCondLst>
                                  <p:childTnLst>
                                    <p:animMotion origin="layout" path="M -1.94444E-6 -7.40741E-7 L -1.94444E-6 -0.01713 " pathEditMode="relative" rAng="0" ptsTypes="AA">
                                      <p:cBhvr>
                                        <p:cTn id="49" dur="500" fill="hold"/>
                                        <p:tgtEl>
                                          <p:spTgt spid="31"/>
                                        </p:tgtEl>
                                        <p:attrNameLst>
                                          <p:attrName>ppt_x</p:attrName>
                                          <p:attrName>ppt_y</p:attrName>
                                        </p:attrNameLst>
                                      </p:cBhvr>
                                      <p:rCtr x="0" y="-856"/>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10000" decel="10000" fill="hold" nodeType="clickEffect">
                                  <p:stCondLst>
                                    <p:cond delay="0"/>
                                  </p:stCondLst>
                                  <p:childTnLst>
                                    <p:animMotion origin="layout" path="M 4.44444E-6 -1.85185E-6 L 4.44444E-6 -0.0375 " pathEditMode="relative" rAng="0" ptsTypes="AA">
                                      <p:cBhvr>
                                        <p:cTn id="53" dur="500" fill="hold"/>
                                        <p:tgtEl>
                                          <p:spTgt spid="78"/>
                                        </p:tgtEl>
                                        <p:attrNameLst>
                                          <p:attrName>ppt_x</p:attrName>
                                          <p:attrName>ppt_y</p:attrName>
                                        </p:attrNameLst>
                                      </p:cBhvr>
                                      <p:rCtr x="0" y="-1875"/>
                                    </p:animMotion>
                                  </p:childTnLst>
                                </p:cTn>
                              </p:par>
                              <p:par>
                                <p:cTn id="54" presetID="42" presetClass="path" presetSubtype="0" accel="10000" decel="10000" fill="hold" nodeType="withEffect">
                                  <p:stCondLst>
                                    <p:cond delay="0"/>
                                  </p:stCondLst>
                                  <p:childTnLst>
                                    <p:animMotion origin="layout" path="M 4.44444E-6 3.7037E-6 L 4.44444E-6 0.03842 " pathEditMode="relative" rAng="0" ptsTypes="AA">
                                      <p:cBhvr>
                                        <p:cTn id="55" dur="500" fill="hold"/>
                                        <p:tgtEl>
                                          <p:spTgt spid="74"/>
                                        </p:tgtEl>
                                        <p:attrNameLst>
                                          <p:attrName>ppt_x</p:attrName>
                                          <p:attrName>ppt_y</p:attrName>
                                        </p:attrNameLst>
                                      </p:cBhvr>
                                      <p:rCtr x="0" y="1921"/>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6" grpId="0"/>
      <p:bldP spid="41" grpId="0"/>
      <p:bldP spid="66" grpId="0" animBg="1"/>
      <p:bldP spid="69" grpId="0"/>
      <p:bldP spid="91" grpId="0" animBg="1"/>
      <p:bldP spid="92" grpId="0" animBg="1"/>
      <p:bldP spid="93" grpId="0" animBg="1"/>
      <p:bldP spid="88" grpId="0"/>
      <p:bldP spid="90" grpId="0"/>
      <p:bldP spid="95" grpId="0"/>
      <p:bldP spid="97" grpId="0"/>
      <p:bldP spid="98"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67C5C-18CD-F760-B206-D4FFE65CEA92}"/>
              </a:ext>
            </a:extLst>
          </p:cNvPr>
          <p:cNvSpPr>
            <a:spLocks noGrp="1"/>
          </p:cNvSpPr>
          <p:nvPr>
            <p:ph type="title"/>
          </p:nvPr>
        </p:nvSpPr>
        <p:spPr/>
        <p:txBody>
          <a:bodyPr/>
          <a:lstStyle/>
          <a:p>
            <a:r>
              <a:rPr kumimoji="1" lang="en-US" altLang="ja-JP" dirty="0"/>
              <a:t>S</a:t>
            </a:r>
            <a:r>
              <a:rPr kumimoji="1" lang="ja-JP" altLang="en-US" dirty="0"/>
              <a:t>パラメータ</a:t>
            </a:r>
          </a:p>
        </p:txBody>
      </p:sp>
      <p:pic>
        <p:nvPicPr>
          <p:cNvPr id="12" name="コンテンツ プレースホルダー 11">
            <a:extLst>
              <a:ext uri="{FF2B5EF4-FFF2-40B4-BE49-F238E27FC236}">
                <a16:creationId xmlns:a16="http://schemas.microsoft.com/office/drawing/2014/main" id="{F684164A-8859-1D9D-ADE7-B9BEC10EC6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714" y="989815"/>
            <a:ext cx="4374799" cy="4320000"/>
          </a:xfrm>
        </p:spPr>
      </p:pic>
      <p:pic>
        <p:nvPicPr>
          <p:cNvPr id="14" name="グラフィックス 13">
            <a:extLst>
              <a:ext uri="{FF2B5EF4-FFF2-40B4-BE49-F238E27FC236}">
                <a16:creationId xmlns:a16="http://schemas.microsoft.com/office/drawing/2014/main" id="{3E8D8CCB-1C33-2620-1163-9E3A9138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487" y="989815"/>
            <a:ext cx="4374799" cy="4320000"/>
          </a:xfrm>
          <a:prstGeom prst="rect">
            <a:avLst/>
          </a:prstGeom>
        </p:spPr>
      </p:pic>
      <p:sp>
        <p:nvSpPr>
          <p:cNvPr id="15" name="楕円 14">
            <a:extLst>
              <a:ext uri="{FF2B5EF4-FFF2-40B4-BE49-F238E27FC236}">
                <a16:creationId xmlns:a16="http://schemas.microsoft.com/office/drawing/2014/main" id="{693F21C1-1810-283C-6F52-7DA84883DBEF}"/>
              </a:ext>
            </a:extLst>
          </p:cNvPr>
          <p:cNvSpPr/>
          <p:nvPr/>
        </p:nvSpPr>
        <p:spPr>
          <a:xfrm>
            <a:off x="2763659" y="1625815"/>
            <a:ext cx="1449917" cy="939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08F645-B4CA-E133-5404-9CF81DC48BDE}"/>
              </a:ext>
            </a:extLst>
          </p:cNvPr>
          <p:cNvSpPr txBox="1"/>
          <p:nvPr/>
        </p:nvSpPr>
        <p:spPr>
          <a:xfrm>
            <a:off x="665162" y="5232185"/>
            <a:ext cx="7886701" cy="853567"/>
          </a:xfrm>
          <a:prstGeom prst="rect">
            <a:avLst/>
          </a:prstGeom>
          <a:noFill/>
        </p:spPr>
        <p:txBody>
          <a:bodyPr wrap="square">
            <a:spAutoFit/>
          </a:bodyPr>
          <a:lstStyle/>
          <a:p>
            <a:pPr>
              <a:lnSpc>
                <a:spcPct val="107000"/>
              </a:lnSpc>
              <a:spcAft>
                <a:spcPts val="800"/>
              </a:spcAft>
            </a:pPr>
            <a:r>
              <a:rPr lang="en-US" altLang="ja-JP" sz="2000" kern="100" dirty="0">
                <a:latin typeface="+mn-ea"/>
                <a:cs typeface="Times New Roman" panose="02020603050405020304" pitchFamily="18" charset="0"/>
              </a:rPr>
              <a:t>FR4</a:t>
            </a:r>
            <a:r>
              <a:rPr lang="ja-JP" altLang="en-US" sz="2000" kern="100" dirty="0">
                <a:latin typeface="+mn-ea"/>
                <a:cs typeface="Times New Roman" panose="02020603050405020304" pitchFamily="18" charset="0"/>
              </a:rPr>
              <a:t>→損失高，ばらつき多，鋭くないので損失が大きい</a:t>
            </a:r>
            <a:endParaRPr lang="ja-JP" altLang="ja-JP" sz="2000" kern="100" dirty="0">
              <a:latin typeface="+mn-ea"/>
              <a:cs typeface="Times New Roman" panose="02020603050405020304" pitchFamily="18" charset="0"/>
            </a:endParaRPr>
          </a:p>
          <a:p>
            <a:pPr>
              <a:lnSpc>
                <a:spcPct val="107000"/>
              </a:lnSpc>
              <a:spcAft>
                <a:spcPts val="800"/>
              </a:spcAft>
              <a:buNone/>
            </a:pPr>
            <a:r>
              <a:rPr lang="en-US" altLang="ja-JP" sz="2000" kern="100" dirty="0">
                <a:effectLst/>
                <a:latin typeface="+mn-ea"/>
                <a:cs typeface="Times New Roman" panose="02020603050405020304" pitchFamily="18" charset="0"/>
              </a:rPr>
              <a:t>MEGTRON</a:t>
            </a:r>
            <a:r>
              <a:rPr lang="ja-JP" altLang="en-US" sz="2000" kern="100" dirty="0">
                <a:effectLst/>
                <a:latin typeface="+mn-ea"/>
                <a:cs typeface="Times New Roman" panose="02020603050405020304" pitchFamily="18" charset="0"/>
              </a:rPr>
              <a:t>→損失低，ばらつき少，鋭いので損失が小さい</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0694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EC445-6A31-77CE-D545-989364F16240}"/>
              </a:ext>
            </a:extLst>
          </p:cNvPr>
          <p:cNvSpPr>
            <a:spLocks noGrp="1"/>
          </p:cNvSpPr>
          <p:nvPr>
            <p:ph type="title"/>
          </p:nvPr>
        </p:nvSpPr>
        <p:spPr/>
        <p:txBody>
          <a:bodyPr/>
          <a:lstStyle/>
          <a:p>
            <a:r>
              <a:rPr kumimoji="1" lang="ja-JP" altLang="en-US" dirty="0"/>
              <a:t>誘電損失</a:t>
            </a:r>
          </a:p>
        </p:txBody>
      </p:sp>
      <p:pic>
        <p:nvPicPr>
          <p:cNvPr id="6" name="コンテンツ プレースホルダー 5">
            <a:extLst>
              <a:ext uri="{FF2B5EF4-FFF2-40B4-BE49-F238E27FC236}">
                <a16:creationId xmlns:a16="http://schemas.microsoft.com/office/drawing/2014/main" id="{6039BAF0-7D5E-2EB1-0E2B-5E4F6768CC5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361950" y="798955"/>
            <a:ext cx="4374799" cy="4320000"/>
          </a:xfrm>
        </p:spPr>
      </p:pic>
      <p:pic>
        <p:nvPicPr>
          <p:cNvPr id="8" name="グラフィックス 7">
            <a:extLst>
              <a:ext uri="{FF2B5EF4-FFF2-40B4-BE49-F238E27FC236}">
                <a16:creationId xmlns:a16="http://schemas.microsoft.com/office/drawing/2014/main" id="{B182CFF3-3441-9A12-CF84-145046FBBF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798955"/>
            <a:ext cx="4374799" cy="4320000"/>
          </a:xfrm>
          <a:prstGeom prst="rect">
            <a:avLst/>
          </a:prstGeom>
        </p:spPr>
      </p:pic>
      <p:sp>
        <p:nvSpPr>
          <p:cNvPr id="3" name="テキスト ボックス 2">
            <a:extLst>
              <a:ext uri="{FF2B5EF4-FFF2-40B4-BE49-F238E27FC236}">
                <a16:creationId xmlns:a16="http://schemas.microsoft.com/office/drawing/2014/main" id="{EAC19003-A1A5-6898-4B95-BECD1E422E7C}"/>
              </a:ext>
            </a:extLst>
          </p:cNvPr>
          <p:cNvSpPr txBox="1"/>
          <p:nvPr/>
        </p:nvSpPr>
        <p:spPr>
          <a:xfrm>
            <a:off x="418454" y="5552784"/>
            <a:ext cx="4153547" cy="787652"/>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→損失高，ばらつき多</a:t>
            </a:r>
            <a:endParaRPr lang="ja-JP" altLang="ja-JP" kern="100" dirty="0">
              <a:latin typeface="+mn-ea"/>
              <a:cs typeface="Times New Roman" panose="02020603050405020304" pitchFamily="18" charset="0"/>
            </a:endParaRPr>
          </a:p>
          <a:p>
            <a:pPr>
              <a:lnSpc>
                <a:spcPct val="107000"/>
              </a:lnSpc>
              <a:spcAft>
                <a:spcPts val="800"/>
              </a:spcAft>
              <a:buNone/>
            </a:pPr>
            <a:r>
              <a:rPr lang="en-US" altLang="ja-JP" kern="100" dirty="0">
                <a:effectLst/>
                <a:latin typeface="+mn-ea"/>
                <a:cs typeface="Times New Roman" panose="02020603050405020304" pitchFamily="18" charset="0"/>
              </a:rPr>
              <a:t>MEGTRON</a:t>
            </a:r>
            <a:r>
              <a:rPr lang="ja-JP" altLang="en-US" kern="100" dirty="0">
                <a:effectLst/>
                <a:latin typeface="+mn-ea"/>
                <a:cs typeface="Times New Roman" panose="02020603050405020304" pitchFamily="18" charset="0"/>
              </a:rPr>
              <a:t>→損失低，ばらつき少</a:t>
            </a:r>
            <a:endParaRPr lang="en-US" altLang="ja-JP" kern="100" dirty="0">
              <a:effectLst/>
              <a:latin typeface="+mn-ea"/>
              <a:cs typeface="Times New Roman" panose="02020603050405020304" pitchFamily="18" charset="0"/>
            </a:endParaRPr>
          </a:p>
        </p:txBody>
      </p:sp>
      <p:pic>
        <p:nvPicPr>
          <p:cNvPr id="1026" name="Picture 2" descr="誘電特性">
            <a:extLst>
              <a:ext uri="{FF2B5EF4-FFF2-40B4-BE49-F238E27FC236}">
                <a16:creationId xmlns:a16="http://schemas.microsoft.com/office/drawing/2014/main" id="{64EBA82F-A4D0-C3C2-C759-A0E58FAD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269"/>
          <a:stretch>
            <a:fillRect/>
          </a:stretch>
        </p:blipFill>
        <p:spPr bwMode="auto">
          <a:xfrm>
            <a:off x="-6612845" y="648024"/>
            <a:ext cx="3188984" cy="42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8548707-4691-1ECD-F107-7FB98F3C6AF3}"/>
                  </a:ext>
                </a:extLst>
              </p:cNvPr>
              <p:cNvSpPr txBox="1"/>
              <p:nvPr/>
            </p:nvSpPr>
            <p:spPr>
              <a:xfrm>
                <a:off x="4682626" y="5070871"/>
                <a:ext cx="4153547" cy="52424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sz="200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SubSup>
                        <m:sSubSupPr>
                          <m:ctrlP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b="0" i="1" kern="100" smtClean="0">
                              <a:effectLst/>
                              <a:latin typeface="Cambria Math" panose="02040503050406030204" pitchFamily="18" charset="0"/>
                              <a:cs typeface="XITS Math" panose="02000503000000000000" pitchFamily="50" charset="0"/>
                            </a:rPr>
                            <m:t>𝜀</m:t>
                          </m:r>
                        </m:e>
                        <m:sub>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𝑟</m:t>
                          </m:r>
                        </m:sub>
                        <m:sup>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𝑗</m:t>
                      </m:r>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effectLst/>
                          <a:latin typeface="Cambria Math" panose="02040503050406030204" pitchFamily="18" charset="0"/>
                          <a:ea typeface="XITS Math" panose="02000503000000000000" pitchFamily="50" charset="0"/>
                          <a:cs typeface="XITS Math" panose="02000503000000000000" pitchFamily="50" charset="0"/>
                        </a:rPr>
                        <m:t>)</m:t>
                      </m:r>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5" name="テキスト ボックス 4">
                <a:extLst>
                  <a:ext uri="{FF2B5EF4-FFF2-40B4-BE49-F238E27FC236}">
                    <a16:creationId xmlns:a16="http://schemas.microsoft.com/office/drawing/2014/main" id="{B8548707-4691-1ECD-F107-7FB98F3C6AF3}"/>
                  </a:ext>
                </a:extLst>
              </p:cNvPr>
              <p:cNvSpPr txBox="1">
                <a:spLocks noRot="1" noChangeAspect="1" noMove="1" noResize="1" noEditPoints="1" noAdjustHandles="1" noChangeArrowheads="1" noChangeShapeType="1" noTextEdit="1"/>
              </p:cNvSpPr>
              <p:nvPr/>
            </p:nvSpPr>
            <p:spPr>
              <a:xfrm>
                <a:off x="4682626" y="5070871"/>
                <a:ext cx="4153547" cy="524246"/>
              </a:xfrm>
              <a:prstGeom prst="rect">
                <a:avLst/>
              </a:prstGeom>
              <a:blipFill>
                <a:blip r:embed="rId8"/>
                <a:stretch>
                  <a:fillRect/>
                </a:stretch>
              </a:blipFill>
            </p:spPr>
            <p:txBody>
              <a:bodyPr/>
              <a:lstStyle/>
              <a:p>
                <a:r>
                  <a:rPr lang="ja-JP" altLang="en-US">
                    <a:noFill/>
                  </a:rPr>
                  <a:t> </a:t>
                </a:r>
              </a:p>
            </p:txBody>
          </p:sp>
        </mc:Fallback>
      </mc:AlternateContent>
      <p:pic>
        <p:nvPicPr>
          <p:cNvPr id="7" name="Picture 2" descr="誘電特性">
            <a:extLst>
              <a:ext uri="{FF2B5EF4-FFF2-40B4-BE49-F238E27FC236}">
                <a16:creationId xmlns:a16="http://schemas.microsoft.com/office/drawing/2014/main" id="{785F6F14-756F-5B9E-196F-FE19BF53C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52"/>
          <a:stretch>
            <a:fillRect/>
          </a:stretch>
        </p:blipFill>
        <p:spPr bwMode="auto">
          <a:xfrm>
            <a:off x="-3416651" y="637119"/>
            <a:ext cx="3066032" cy="4211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DEFCC0D-BB51-778E-BCE3-8F92C5B9AF59}"/>
                  </a:ext>
                </a:extLst>
              </p:cNvPr>
              <p:cNvSpPr txBox="1"/>
              <p:nvPr/>
            </p:nvSpPr>
            <p:spPr>
              <a:xfrm>
                <a:off x="4682626" y="5786117"/>
                <a:ext cx="4153547" cy="86946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r>
                        <a:rPr lang="en-US" altLang="ja-JP" sz="2000" i="1" kern="10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2000" b="0" i="1" kern="10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latin typeface="Cambria Math" panose="02040503050406030204" pitchFamily="18" charset="0"/>
                                  <a:ea typeface="XITS Math" panose="02000503000000000000" pitchFamily="50" charset="0"/>
                                  <a:cs typeface="XITS Math" panose="02000503000000000000" pitchFamily="50" charset="0"/>
                                </a:rPr>
                                <m:t>𝑐</m:t>
                              </m:r>
                            </m:sub>
                          </m:sSub>
                        </m:den>
                      </m:f>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b="0" i="0"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𝛿</m:t>
                          </m:r>
                        </m:e>
                      </m:func>
                      <m:r>
                        <a:rPr lang="en-US" altLang="ja-JP" sz="2000" b="0" i="1" kern="100" smtClean="0">
                          <a:solidFill>
                            <a:schemeClr val="tx1"/>
                          </a:solidFill>
                          <a:latin typeface="Cambria Math" panose="02040503050406030204" pitchFamily="18" charset="0"/>
                          <a:ea typeface="XITS Math" panose="02000503000000000000" pitchFamily="50" charset="0"/>
                          <a:cs typeface="XITS Math" panose="02000503000000000000" pitchFamily="50" charset="0"/>
                        </a:rPr>
                        <m:t>=</m:t>
                      </m:r>
                      <m:f>
                        <m:f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fPr>
                        <m:num>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ctrlPr>
                            </m:sSubPr>
                            <m:e>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𝑄</m:t>
                              </m:r>
                            </m:e>
                            <m:sub>
                              <m:r>
                                <a:rPr lang="en-US" altLang="ja-JP" sz="2000" i="1" kern="100">
                                  <a:solidFill>
                                    <a:srgbClr val="FF0000"/>
                                  </a:solidFill>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en-US" altLang="ja-JP" sz="2000"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xmlns="">
          <p:sp>
            <p:nvSpPr>
              <p:cNvPr id="4" name="テキスト ボックス 3">
                <a:extLst>
                  <a:ext uri="{FF2B5EF4-FFF2-40B4-BE49-F238E27FC236}">
                    <a16:creationId xmlns:a16="http://schemas.microsoft.com/office/drawing/2014/main" id="{6DEFCC0D-BB51-778E-BCE3-8F92C5B9AF59}"/>
                  </a:ext>
                </a:extLst>
              </p:cNvPr>
              <p:cNvSpPr txBox="1">
                <a:spLocks noRot="1" noChangeAspect="1" noMove="1" noResize="1" noEditPoints="1" noAdjustHandles="1" noChangeArrowheads="1" noChangeShapeType="1" noTextEdit="1"/>
              </p:cNvSpPr>
              <p:nvPr/>
            </p:nvSpPr>
            <p:spPr>
              <a:xfrm>
                <a:off x="4682626" y="5786117"/>
                <a:ext cx="4153547" cy="869469"/>
              </a:xfrm>
              <a:prstGeom prst="rect">
                <a:avLst/>
              </a:prstGeom>
              <a:blipFill>
                <a:blip r:embed="rId9"/>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4C40FAA-2E3A-FAF2-5016-3B21A7A56AF0}"/>
              </a:ext>
            </a:extLst>
          </p:cNvPr>
          <p:cNvSpPr txBox="1"/>
          <p:nvPr/>
        </p:nvSpPr>
        <p:spPr>
          <a:xfrm>
            <a:off x="418454" y="5118955"/>
            <a:ext cx="4153547" cy="388696"/>
          </a:xfrm>
          <a:prstGeom prst="rect">
            <a:avLst/>
          </a:prstGeom>
          <a:noFill/>
        </p:spPr>
        <p:txBody>
          <a:bodyPr wrap="square">
            <a:spAutoFit/>
          </a:bodyPr>
          <a:lstStyle/>
          <a:p>
            <a:pPr>
              <a:lnSpc>
                <a:spcPct val="107000"/>
              </a:lnSpc>
              <a:spcAft>
                <a:spcPts val="800"/>
              </a:spcAft>
            </a:pPr>
            <a:r>
              <a:rPr lang="en-US" altLang="ja-JP" kern="100" dirty="0">
                <a:latin typeface="+mn-ea"/>
                <a:cs typeface="Times New Roman" panose="02020603050405020304" pitchFamily="18" charset="0"/>
              </a:rPr>
              <a:t>FR4</a:t>
            </a:r>
            <a:r>
              <a:rPr lang="ja-JP" altLang="en-US" kern="100" dirty="0">
                <a:latin typeface="+mn-ea"/>
                <a:cs typeface="Times New Roman" panose="02020603050405020304" pitchFamily="18" charset="0"/>
              </a:rPr>
              <a:t>：</a:t>
            </a:r>
            <a:r>
              <a:rPr lang="en-US" altLang="ja-JP" kern="100" dirty="0">
                <a:latin typeface="+mn-ea"/>
                <a:cs typeface="Times New Roman" panose="02020603050405020304" pitchFamily="18" charset="0"/>
              </a:rPr>
              <a:t>6</a:t>
            </a:r>
            <a:r>
              <a:rPr lang="ja-JP" altLang="en-US" kern="100" dirty="0">
                <a:latin typeface="+mn-ea"/>
                <a:cs typeface="Times New Roman" panose="02020603050405020304" pitchFamily="18" charset="0"/>
              </a:rPr>
              <a:t>回 </a:t>
            </a:r>
            <a:r>
              <a:rPr lang="en-US" altLang="ja-JP" kern="100" dirty="0">
                <a:effectLst/>
                <a:latin typeface="+mn-ea"/>
                <a:cs typeface="Times New Roman" panose="02020603050405020304" pitchFamily="18" charset="0"/>
              </a:rPr>
              <a:t>MEGTRON6</a:t>
            </a:r>
            <a:r>
              <a:rPr lang="ja-JP" altLang="en-US" kern="100" dirty="0">
                <a:effectLst/>
                <a:latin typeface="+mn-ea"/>
                <a:cs typeface="Times New Roman" panose="02020603050405020304" pitchFamily="18" charset="0"/>
              </a:rPr>
              <a:t>：</a:t>
            </a:r>
            <a:r>
              <a:rPr lang="ja-JP" altLang="en-US" kern="100" dirty="0">
                <a:latin typeface="+mn-ea"/>
                <a:cs typeface="Times New Roman" panose="02020603050405020304" pitchFamily="18" charset="0"/>
              </a:rPr>
              <a:t>４回</a:t>
            </a:r>
            <a:endParaRPr lang="en-US" altLang="ja-JP"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62542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8F22-88DC-0365-1162-7684E957B64D}"/>
              </a:ext>
            </a:extLst>
          </p:cNvPr>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D4212BC-5758-4ADD-1722-7CAFE3777CB8}"/>
                  </a:ext>
                </a:extLst>
              </p:cNvPr>
              <p:cNvSpPr>
                <a:spLocks noGrp="1"/>
              </p:cNvSpPr>
              <p:nvPr>
                <p:ph idx="1"/>
              </p:nvPr>
            </p:nvSpPr>
            <p:spPr/>
            <p:txBody>
              <a:bodyPr>
                <a:normAutofit/>
              </a:bodyPr>
              <a:lstStyle/>
              <a:p>
                <a14:m>
                  <m:oMath xmlns:m="http://schemas.openxmlformats.org/officeDocument/2006/math">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Pr>
                      <m:num>
                        <m:r>
                          <a:rPr lang="en-US" altLang="ja-JP" sz="1800" i="1">
                            <a:latin typeface="Cambria Math" panose="02040503050406030204" pitchFamily="18" charset="0"/>
                            <a:ea typeface="XITS Math" panose="02000503000000000000" pitchFamily="50" charset="0"/>
                            <a:cs typeface="XITS Math" panose="02000503000000000000" pitchFamily="50" charset="0"/>
                          </a:rPr>
                          <m:t>1</m:t>
                        </m:r>
                      </m:num>
                      <m:den>
                        <m:sSub>
                          <m:sSubPr>
                            <m:ctrlPr>
                              <a:rPr lang="en-US" altLang="ja-JP" sz="1800" i="1">
                                <a:latin typeface="Cambria Math" panose="02040503050406030204" pitchFamily="18" charset="0"/>
                                <a:ea typeface="XITS Math" panose="02000503000000000000" pitchFamily="50" charset="0"/>
                                <a:cs typeface="XITS Math" panose="02000503000000000000" pitchFamily="50" charset="0"/>
                              </a:rPr>
                            </m:ctrlPr>
                          </m:sSubPr>
                          <m:e>
                            <m:r>
                              <a:rPr lang="en-US" altLang="ja-JP" sz="1800" i="1">
                                <a:latin typeface="Cambria Math" panose="02040503050406030204" pitchFamily="18" charset="0"/>
                                <a:ea typeface="XITS Math" panose="02000503000000000000" pitchFamily="50" charset="0"/>
                                <a:cs typeface="XITS Math" panose="02000503000000000000" pitchFamily="50" charset="0"/>
                              </a:rPr>
                              <m:t>𝑄</m:t>
                            </m:r>
                          </m:e>
                          <m:sub>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0</m:t>
                            </m:r>
                          </m:sub>
                        </m:sSub>
                      </m:den>
                    </m:f>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m:t>
                    </m:r>
                    <m:func>
                      <m:funcPr>
                        <m:ctrlPr>
                          <a:rPr lang="en-US" altLang="ja-JP" sz="1800" b="0" i="1" smtClean="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1800" b="0" i="0" smtClean="0">
                            <a:latin typeface="Cambria Math" panose="02040503050406030204" pitchFamily="18" charset="0"/>
                            <a:ea typeface="XITS Math" panose="02000503000000000000" pitchFamily="50" charset="0"/>
                            <a:cs typeface="XITS Math" panose="02000503000000000000" pitchFamily="50" charset="0"/>
                          </a:rPr>
                          <m:t>tan</m:t>
                        </m:r>
                      </m:fName>
                      <m:e>
                        <m:r>
                          <a:rPr lang="en-US" altLang="ja-JP" sz="1800" b="0" i="1" smtClean="0">
                            <a:latin typeface="Cambria Math" panose="02040503050406030204" pitchFamily="18" charset="0"/>
                            <a:ea typeface="XITS Math" panose="02000503000000000000" pitchFamily="50" charset="0"/>
                            <a:cs typeface="XITS Math" panose="02000503000000000000" pitchFamily="50" charset="0"/>
                          </a:rPr>
                          <m:t>𝛿</m:t>
                        </m:r>
                      </m:e>
                    </m:func>
                  </m:oMath>
                </a14:m>
                <a:endParaRPr lang="en-US" altLang="ja-JP" sz="1800" dirty="0">
                  <a:latin typeface="XITS Math" panose="02000503000000000000" pitchFamily="50" charset="0"/>
                  <a:cs typeface="XITS Math" panose="02000503000000000000" pitchFamily="50" charset="0"/>
                </a:endParaRPr>
              </a:p>
              <a:p>
                <a:r>
                  <a:rPr lang="en-US" altLang="ja-JP" sz="1800" dirty="0">
                    <a:latin typeface="XITS Math" panose="02000503000000000000" pitchFamily="50" charset="0"/>
                    <a:cs typeface="XITS Math" panose="02000503000000000000" pitchFamily="50" charset="0"/>
                  </a:rPr>
                  <a:t>Q16. </a:t>
                </a:r>
                <a:r>
                  <a:rPr lang="ja-JP" altLang="en-US" sz="1800" dirty="0">
                    <a:latin typeface="XITS Math" panose="02000503000000000000" pitchFamily="50" charset="0"/>
                    <a:cs typeface="XITS Math" panose="02000503000000000000" pitchFamily="50" charset="0"/>
                  </a:rPr>
                  <a:t>スライド</a:t>
                </a:r>
                <a:r>
                  <a:rPr lang="en-US" altLang="ja-JP" sz="1800" dirty="0">
                    <a:latin typeface="XITS Math" panose="02000503000000000000" pitchFamily="50" charset="0"/>
                    <a:cs typeface="XITS Math" panose="02000503000000000000" pitchFamily="50" charset="0"/>
                  </a:rPr>
                  <a:t>8</a:t>
                </a:r>
                <a:r>
                  <a:rPr lang="ja-JP" altLang="en-US" sz="1800" dirty="0">
                    <a:latin typeface="XITS Math" panose="02000503000000000000" pitchFamily="50" charset="0"/>
                    <a:cs typeface="XITS Math" panose="02000503000000000000" pitchFamily="50" charset="0"/>
                  </a:rPr>
                  <a:t>の誘電特性のグラフで、</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の方が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よりも測定のばらつき（エラーバー）が大きく見えます。これはなぜですか？</a:t>
                </a:r>
              </a:p>
              <a:p>
                <a:r>
                  <a:rPr lang="en-US" altLang="ja-JP" sz="1800" dirty="0">
                    <a:latin typeface="XITS Math" panose="02000503000000000000" pitchFamily="50" charset="0"/>
                    <a:cs typeface="XITS Math" panose="02000503000000000000" pitchFamily="50" charset="0"/>
                  </a:rPr>
                  <a:t>A16. </a:t>
                </a:r>
                <a:r>
                  <a:rPr lang="ja-JP" altLang="en-US" sz="1800" dirty="0">
                    <a:latin typeface="XITS Math" panose="02000503000000000000" pitchFamily="50" charset="0"/>
                    <a:cs typeface="XITS Math" panose="02000503000000000000" pitchFamily="50" charset="0"/>
                  </a:rPr>
                  <a:t>主な理由は、</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が高損失材料だからです。</a:t>
                </a:r>
              </a:p>
              <a:p>
                <a:r>
                  <a:rPr lang="ja-JP" altLang="en-US" sz="1800" dirty="0">
                    <a:latin typeface="XITS Math" panose="02000503000000000000" pitchFamily="50" charset="0"/>
                    <a:cs typeface="XITS Math" panose="02000503000000000000" pitchFamily="50" charset="0"/>
                  </a:rPr>
                  <a:t>損失が大きいと共振ピークがなだらかになり、ピークの頂点や周波数幅（半値幅）を特定する際の読み取り誤差が大きくなります。また、</a:t>
                </a:r>
                <a:r>
                  <a:rPr lang="en-US" altLang="ja-JP" sz="1800" dirty="0">
                    <a:latin typeface="XITS Math" panose="02000503000000000000" pitchFamily="50" charset="0"/>
                    <a:cs typeface="XITS Math" panose="02000503000000000000" pitchFamily="50" charset="0"/>
                  </a:rPr>
                  <a:t>FR-4</a:t>
                </a:r>
                <a:r>
                  <a:rPr lang="ja-JP" altLang="en-US" sz="1800" dirty="0">
                    <a:latin typeface="XITS Math" panose="02000503000000000000" pitchFamily="50" charset="0"/>
                    <a:cs typeface="XITS Math" panose="02000503000000000000" pitchFamily="50" charset="0"/>
                  </a:rPr>
                  <a:t>はガラスクロスと樹脂の複合材であるため、場所による不均一性が</a:t>
                </a:r>
                <a:r>
                  <a:rPr lang="en-US" altLang="ja-JP" sz="1800" dirty="0">
                    <a:latin typeface="XITS Math" panose="02000503000000000000" pitchFamily="50" charset="0"/>
                    <a:cs typeface="XITS Math" panose="02000503000000000000" pitchFamily="50" charset="0"/>
                  </a:rPr>
                  <a:t>MEGTRON6</a:t>
                </a:r>
                <a:r>
                  <a:rPr lang="ja-JP" altLang="en-US" sz="1800" dirty="0">
                    <a:latin typeface="XITS Math" panose="02000503000000000000" pitchFamily="50" charset="0"/>
                    <a:cs typeface="XITS Math" panose="02000503000000000000" pitchFamily="50" charset="0"/>
                  </a:rPr>
                  <a:t>より大きいことも影響している可能性があります。</a:t>
                </a:r>
              </a:p>
            </p:txBody>
          </p:sp>
        </mc:Choice>
        <mc:Fallback xmlns="">
          <p:sp>
            <p:nvSpPr>
              <p:cNvPr id="3" name="コンテンツ プレースホルダー 2">
                <a:extLst>
                  <a:ext uri="{FF2B5EF4-FFF2-40B4-BE49-F238E27FC236}">
                    <a16:creationId xmlns:a16="http://schemas.microsoft.com/office/drawing/2014/main" id="{9D4212BC-5758-4ADD-1722-7CAFE3777CB8}"/>
                  </a:ext>
                </a:extLst>
              </p:cNvPr>
              <p:cNvSpPr>
                <a:spLocks noGrp="1" noRot="1" noChangeAspect="1" noMove="1" noResize="1" noEditPoints="1" noAdjustHandles="1" noChangeArrowheads="1" noChangeShapeType="1" noTextEdit="1"/>
              </p:cNvSpPr>
              <p:nvPr>
                <p:ph idx="1"/>
              </p:nvPr>
            </p:nvSpPr>
            <p:spPr>
              <a:blipFill>
                <a:blip r:embed="rId2"/>
                <a:stretch>
                  <a:fillRect l="-4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3264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2D071-9644-E29A-24E4-BC2FE935F442}"/>
              </a:ext>
            </a:extLst>
          </p:cNvPr>
          <p:cNvSpPr>
            <a:spLocks noGrp="1"/>
          </p:cNvSpPr>
          <p:nvPr>
            <p:ph type="title"/>
          </p:nvPr>
        </p:nvSpPr>
        <p:spPr/>
        <p:txBody>
          <a:bodyPr/>
          <a:lstStyle/>
          <a:p>
            <a:r>
              <a:rPr lang="en-US" altLang="ja-JP" sz="2400" dirty="0"/>
              <a:t>MEGTRON6</a:t>
            </a:r>
            <a:r>
              <a:rPr lang="ja-JP" altLang="en-US" sz="2400" dirty="0"/>
              <a:t> 基板での測定（セグメントスイープ）</a:t>
            </a:r>
            <a:endParaRPr kumimoji="1" lang="ja-JP" altLang="en-US" sz="2400" dirty="0"/>
          </a:p>
        </p:txBody>
      </p:sp>
      <p:pic>
        <p:nvPicPr>
          <p:cNvPr id="8" name="コンテンツ プレースホルダー 7" descr="グラフ, 折れ線グラフ&#10;&#10;AI 生成コンテンツは誤りを含む可能性があります。">
            <a:extLst>
              <a:ext uri="{FF2B5EF4-FFF2-40B4-BE49-F238E27FC236}">
                <a16:creationId xmlns:a16="http://schemas.microsoft.com/office/drawing/2014/main" id="{A44E8302-E74A-81B0-9187-3FF286B9BE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Tree>
    <p:extLst>
      <p:ext uri="{BB962C8B-B14F-4D97-AF65-F5344CB8AC3E}">
        <p14:creationId xmlns:p14="http://schemas.microsoft.com/office/powerpoint/2010/main" val="2536756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B9216-83B9-0DA8-8A83-B4B01C6B2E3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2020C9-2BA0-CA1A-297B-667A99226E45}"/>
              </a:ext>
            </a:extLst>
          </p:cNvPr>
          <p:cNvSpPr>
            <a:spLocks noGrp="1"/>
          </p:cNvSpPr>
          <p:nvPr>
            <p:ph idx="1"/>
          </p:nvPr>
        </p:nvSpPr>
        <p:spPr/>
        <p:txBody>
          <a:bodyPr/>
          <a:lstStyle/>
          <a:p>
            <a:endParaRPr kumimoji="1" lang="ja-JP" altLang="en-US"/>
          </a:p>
        </p:txBody>
      </p:sp>
      <p:pic>
        <p:nvPicPr>
          <p:cNvPr id="5" name="Picture 2" descr="誘電特性">
            <a:extLst>
              <a:ext uri="{FF2B5EF4-FFF2-40B4-BE49-F238E27FC236}">
                <a16:creationId xmlns:a16="http://schemas.microsoft.com/office/drawing/2014/main" id="{46D4AE4A-887D-5E8F-68CD-A17916EC6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69"/>
          <a:stretch>
            <a:fillRect/>
          </a:stretch>
        </p:blipFill>
        <p:spPr bwMode="auto">
          <a:xfrm>
            <a:off x="1375806" y="1503157"/>
            <a:ext cx="3188984" cy="4200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誘電特性">
            <a:extLst>
              <a:ext uri="{FF2B5EF4-FFF2-40B4-BE49-F238E27FC236}">
                <a16:creationId xmlns:a16="http://schemas.microsoft.com/office/drawing/2014/main" id="{C458F324-B35A-D85E-BD68-523CB26BB9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2"/>
          <a:stretch>
            <a:fillRect/>
          </a:stretch>
        </p:blipFill>
        <p:spPr bwMode="auto">
          <a:xfrm>
            <a:off x="4572000" y="1492252"/>
            <a:ext cx="3066032" cy="421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65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A2749-6CFD-A2BC-DC14-93199548A290}"/>
              </a:ext>
            </a:extLst>
          </p:cNvPr>
          <p:cNvSpPr>
            <a:spLocks noGrp="1"/>
          </p:cNvSpPr>
          <p:nvPr>
            <p:ph type="title"/>
          </p:nvPr>
        </p:nvSpPr>
        <p:spPr/>
        <p:txBody>
          <a:bodyPr/>
          <a:lstStyle/>
          <a:p>
            <a:r>
              <a:rPr kumimoji="1" lang="ja-JP" altLang="en-US" dirty="0"/>
              <a:t>実験手順</a:t>
            </a:r>
          </a:p>
        </p:txBody>
      </p:sp>
      <p:pic>
        <p:nvPicPr>
          <p:cNvPr id="5" name="図 4" descr="アイコン&#10;&#10;自動的に生成された説明">
            <a:extLst>
              <a:ext uri="{FF2B5EF4-FFF2-40B4-BE49-F238E27FC236}">
                <a16:creationId xmlns:a16="http://schemas.microsoft.com/office/drawing/2014/main" id="{EA26C7A3-00CA-2D45-A1C8-359B2E3D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2136"/>
            <a:ext cx="2728992" cy="1866722"/>
          </a:xfrm>
          <a:prstGeom prst="rect">
            <a:avLst/>
          </a:prstGeom>
        </p:spPr>
      </p:pic>
      <p:grpSp>
        <p:nvGrpSpPr>
          <p:cNvPr id="6" name="グループ化 5">
            <a:extLst>
              <a:ext uri="{FF2B5EF4-FFF2-40B4-BE49-F238E27FC236}">
                <a16:creationId xmlns:a16="http://schemas.microsoft.com/office/drawing/2014/main" id="{25657203-E945-0877-BEA6-132016AF6874}"/>
              </a:ext>
            </a:extLst>
          </p:cNvPr>
          <p:cNvGrpSpPr/>
          <p:nvPr/>
        </p:nvGrpSpPr>
        <p:grpSpPr>
          <a:xfrm>
            <a:off x="7472741" y="1200698"/>
            <a:ext cx="1417021" cy="1866723"/>
            <a:chOff x="4520863" y="3667227"/>
            <a:chExt cx="1973180" cy="2050179"/>
          </a:xfrm>
        </p:grpSpPr>
        <p:sp>
          <p:nvSpPr>
            <p:cNvPr id="7" name="楕円 6">
              <a:extLst>
                <a:ext uri="{FF2B5EF4-FFF2-40B4-BE49-F238E27FC236}">
                  <a16:creationId xmlns:a16="http://schemas.microsoft.com/office/drawing/2014/main" id="{5C1C93A5-2F47-51D6-2882-8E040DF27738}"/>
                </a:ext>
              </a:extLst>
            </p:cNvPr>
            <p:cNvSpPr/>
            <p:nvPr/>
          </p:nvSpPr>
          <p:spPr>
            <a:xfrm>
              <a:off x="4520864"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515A048-76A5-906B-2002-08BB47CA391A}"/>
                </a:ext>
              </a:extLst>
            </p:cNvPr>
            <p:cNvSpPr/>
            <p:nvPr/>
          </p:nvSpPr>
          <p:spPr>
            <a:xfrm>
              <a:off x="4520863"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F5937592-DCF5-C9FF-ECB0-A82A19BFE1DB}"/>
                </a:ext>
              </a:extLst>
            </p:cNvPr>
            <p:cNvSpPr/>
            <p:nvPr/>
          </p:nvSpPr>
          <p:spPr>
            <a:xfrm>
              <a:off x="5021378" y="5243278"/>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四角形: 角を丸くする 9">
            <a:extLst>
              <a:ext uri="{FF2B5EF4-FFF2-40B4-BE49-F238E27FC236}">
                <a16:creationId xmlns:a16="http://schemas.microsoft.com/office/drawing/2014/main" id="{86AF535E-DA93-1E99-0C72-91B74FC74332}"/>
              </a:ext>
            </a:extLst>
          </p:cNvPr>
          <p:cNvSpPr/>
          <p:nvPr/>
        </p:nvSpPr>
        <p:spPr>
          <a:xfrm>
            <a:off x="741465" y="3428998"/>
            <a:ext cx="230011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標準銅箔で</a:t>
            </a:r>
            <a:br>
              <a:rPr kumimoji="1" lang="en-US" altLang="ja-JP" dirty="0">
                <a:solidFill>
                  <a:schemeClr val="tx1"/>
                </a:solidFill>
              </a:rPr>
            </a:br>
            <a:r>
              <a:rPr kumimoji="1" lang="en-US" altLang="ja-JP" dirty="0">
                <a:solidFill>
                  <a:schemeClr val="tx1"/>
                </a:solidFill>
              </a:rPr>
              <a:t>S</a:t>
            </a:r>
            <a:r>
              <a:rPr kumimoji="1" lang="ja-JP" altLang="en-US" dirty="0">
                <a:solidFill>
                  <a:schemeClr val="tx1"/>
                </a:solidFill>
              </a:rPr>
              <a:t>パラメータを測定</a:t>
            </a:r>
          </a:p>
        </p:txBody>
      </p:sp>
      <p:sp>
        <p:nvSpPr>
          <p:cNvPr id="11" name="四角形: 角を丸くする 10">
            <a:extLst>
              <a:ext uri="{FF2B5EF4-FFF2-40B4-BE49-F238E27FC236}">
                <a16:creationId xmlns:a16="http://schemas.microsoft.com/office/drawing/2014/main" id="{613AE799-114C-3E3C-A84F-81AA67CB2136}"/>
              </a:ext>
            </a:extLst>
          </p:cNvPr>
          <p:cNvSpPr/>
          <p:nvPr/>
        </p:nvSpPr>
        <p:spPr>
          <a:xfrm>
            <a:off x="3356500" y="34289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a:t>
            </a:r>
            <a:r>
              <a:rPr kumimoji="1" lang="ja-JP" altLang="en-US" dirty="0">
                <a:solidFill>
                  <a:schemeClr val="tx1"/>
                </a:solidFill>
              </a:rPr>
              <a:t>パラメータから</a:t>
            </a:r>
            <a:br>
              <a:rPr kumimoji="1" lang="en-US" altLang="ja-JP" dirty="0">
                <a:solidFill>
                  <a:schemeClr val="tx1"/>
                </a:solidFill>
              </a:rPr>
            </a:br>
            <a:r>
              <a:rPr kumimoji="1" lang="en-US" altLang="ja-JP" dirty="0">
                <a:solidFill>
                  <a:schemeClr val="tx1"/>
                </a:solidFill>
              </a:rPr>
              <a:t>Q</a:t>
            </a:r>
            <a:r>
              <a:rPr kumimoji="1" lang="ja-JP" altLang="en-US" dirty="0">
                <a:solidFill>
                  <a:schemeClr val="tx1"/>
                </a:solidFill>
              </a:rPr>
              <a:t>値を算出</a:t>
            </a:r>
          </a:p>
        </p:txBody>
      </p:sp>
      <p:sp>
        <p:nvSpPr>
          <p:cNvPr id="12" name="四角形: 角を丸くする 11">
            <a:extLst>
              <a:ext uri="{FF2B5EF4-FFF2-40B4-BE49-F238E27FC236}">
                <a16:creationId xmlns:a16="http://schemas.microsoft.com/office/drawing/2014/main" id="{7407C669-81CC-EE17-4CC4-B7CDB12438B5}"/>
              </a:ext>
            </a:extLst>
          </p:cNvPr>
          <p:cNvSpPr/>
          <p:nvPr/>
        </p:nvSpPr>
        <p:spPr>
          <a:xfrm>
            <a:off x="6092792" y="3428998"/>
            <a:ext cx="2265815"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標準銅箔の既知の</a:t>
            </a:r>
            <a:br>
              <a:rPr kumimoji="1" lang="en-US" altLang="ja-JP" dirty="0">
                <a:solidFill>
                  <a:schemeClr val="tx1"/>
                </a:solidFill>
              </a:rPr>
            </a:br>
            <a:r>
              <a:rPr lang="ja-JP" altLang="en-US" dirty="0">
                <a:solidFill>
                  <a:schemeClr val="tx1"/>
                </a:solidFill>
              </a:rPr>
              <a:t>導体</a:t>
            </a:r>
            <a:r>
              <a:rPr kumimoji="1" lang="ja-JP" altLang="en-US" dirty="0">
                <a:solidFill>
                  <a:schemeClr val="tx1"/>
                </a:solidFill>
              </a:rPr>
              <a:t>損失を引く</a:t>
            </a:r>
          </a:p>
        </p:txBody>
      </p:sp>
      <p:sp>
        <p:nvSpPr>
          <p:cNvPr id="13" name="四角形: 角を丸くする 12">
            <a:extLst>
              <a:ext uri="{FF2B5EF4-FFF2-40B4-BE49-F238E27FC236}">
                <a16:creationId xmlns:a16="http://schemas.microsoft.com/office/drawing/2014/main" id="{9AF61064-46D4-077F-38AC-7F70F9B464CE}"/>
              </a:ext>
            </a:extLst>
          </p:cNvPr>
          <p:cNvSpPr/>
          <p:nvPr/>
        </p:nvSpPr>
        <p:spPr>
          <a:xfrm>
            <a:off x="6295599" y="4546598"/>
            <a:ext cx="2063008" cy="59740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基板自体の</a:t>
            </a:r>
            <a:endParaRPr lang="en-US" altLang="ja-JP" dirty="0">
              <a:solidFill>
                <a:schemeClr val="tx1"/>
              </a:solidFill>
            </a:endParaRPr>
          </a:p>
          <a:p>
            <a:pPr algn="ctr"/>
            <a:r>
              <a:rPr kumimoji="1" lang="ja-JP" altLang="en-US" dirty="0">
                <a:solidFill>
                  <a:schemeClr val="tx1"/>
                </a:solidFill>
              </a:rPr>
              <a:t>誘電損失を算出</a:t>
            </a:r>
          </a:p>
        </p:txBody>
      </p:sp>
      <p:sp>
        <p:nvSpPr>
          <p:cNvPr id="14" name="四角形: 角を丸くする 13">
            <a:extLst>
              <a:ext uri="{FF2B5EF4-FFF2-40B4-BE49-F238E27FC236}">
                <a16:creationId xmlns:a16="http://schemas.microsoft.com/office/drawing/2014/main" id="{778D419B-B0F4-550B-69CE-33B95C0F43AD}"/>
              </a:ext>
            </a:extLst>
          </p:cNvPr>
          <p:cNvSpPr/>
          <p:nvPr/>
        </p:nvSpPr>
        <p:spPr>
          <a:xfrm>
            <a:off x="3295541" y="4546598"/>
            <a:ext cx="2436071"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銅箔を残した基板の</a:t>
            </a:r>
            <a:br>
              <a:rPr lang="en-US" altLang="ja-JP" dirty="0">
                <a:solidFill>
                  <a:schemeClr val="tx1"/>
                </a:solidFill>
              </a:rPr>
            </a:br>
            <a:r>
              <a:rPr lang="en-US" altLang="ja-JP" dirty="0">
                <a:solidFill>
                  <a:schemeClr val="tx1"/>
                </a:solidFill>
              </a:rPr>
              <a:t>S</a:t>
            </a:r>
            <a:r>
              <a:rPr lang="ja-JP" altLang="en-US" dirty="0">
                <a:solidFill>
                  <a:schemeClr val="tx1"/>
                </a:solidFill>
              </a:rPr>
              <a:t>パラメータを測定</a:t>
            </a: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4F35EF15-CDC3-56DE-55E2-642AFA6A9C77}"/>
              </a:ext>
            </a:extLst>
          </p:cNvPr>
          <p:cNvSpPr/>
          <p:nvPr/>
        </p:nvSpPr>
        <p:spPr>
          <a:xfrm>
            <a:off x="785393" y="4546598"/>
            <a:ext cx="2039296"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基板自体の</a:t>
            </a:r>
            <a:endParaRPr kumimoji="1" lang="en-US" altLang="ja-JP" dirty="0">
              <a:solidFill>
                <a:schemeClr val="tx1"/>
              </a:solidFill>
            </a:endParaRPr>
          </a:p>
          <a:p>
            <a:pPr algn="ctr"/>
            <a:r>
              <a:rPr kumimoji="1" lang="ja-JP" altLang="en-US" dirty="0">
                <a:solidFill>
                  <a:schemeClr val="tx1"/>
                </a:solidFill>
              </a:rPr>
              <a:t>誘電損失を引く</a:t>
            </a:r>
          </a:p>
        </p:txBody>
      </p:sp>
      <p:sp>
        <p:nvSpPr>
          <p:cNvPr id="16" name="四角形: 角を丸くする 15">
            <a:extLst>
              <a:ext uri="{FF2B5EF4-FFF2-40B4-BE49-F238E27FC236}">
                <a16:creationId xmlns:a16="http://schemas.microsoft.com/office/drawing/2014/main" id="{3C57AC76-EBF2-FE32-0F8C-2042358B12A8}"/>
              </a:ext>
            </a:extLst>
          </p:cNvPr>
          <p:cNvSpPr/>
          <p:nvPr/>
        </p:nvSpPr>
        <p:spPr>
          <a:xfrm>
            <a:off x="785392" y="5638738"/>
            <a:ext cx="3449723" cy="5974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導体損失を求める</a:t>
            </a:r>
          </a:p>
        </p:txBody>
      </p:sp>
      <p:cxnSp>
        <p:nvCxnSpPr>
          <p:cNvPr id="18" name="直線矢印コネクタ 17">
            <a:extLst>
              <a:ext uri="{FF2B5EF4-FFF2-40B4-BE49-F238E27FC236}">
                <a16:creationId xmlns:a16="http://schemas.microsoft.com/office/drawing/2014/main" id="{83711ABE-B36E-D755-599D-2B3DA060D767}"/>
              </a:ext>
            </a:extLst>
          </p:cNvPr>
          <p:cNvCxnSpPr>
            <a:stCxn id="10" idx="3"/>
            <a:endCxn id="11" idx="1"/>
          </p:cNvCxnSpPr>
          <p:nvPr/>
        </p:nvCxnSpPr>
        <p:spPr>
          <a:xfrm>
            <a:off x="3041583" y="3727702"/>
            <a:ext cx="3149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9E9960F-1FF7-F725-F758-166360717DA6}"/>
              </a:ext>
            </a:extLst>
          </p:cNvPr>
          <p:cNvCxnSpPr>
            <a:stCxn id="11" idx="3"/>
            <a:endCxn id="12" idx="1"/>
          </p:cNvCxnSpPr>
          <p:nvPr/>
        </p:nvCxnSpPr>
        <p:spPr>
          <a:xfrm>
            <a:off x="5419508" y="3727702"/>
            <a:ext cx="6732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1F87A582-A547-A121-8ED0-9C0B522A8863}"/>
              </a:ext>
            </a:extLst>
          </p:cNvPr>
          <p:cNvCxnSpPr>
            <a:stCxn id="12" idx="3"/>
            <a:endCxn id="13" idx="3"/>
          </p:cNvCxnSpPr>
          <p:nvPr/>
        </p:nvCxnSpPr>
        <p:spPr>
          <a:xfrm>
            <a:off x="8358607" y="3727702"/>
            <a:ext cx="12700" cy="1117600"/>
          </a:xfrm>
          <a:prstGeom prst="bentConnector3">
            <a:avLst>
              <a:gd name="adj1" fmla="val 3618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30E3A2B-4DD4-449F-81A5-3BC032D91794}"/>
              </a:ext>
            </a:extLst>
          </p:cNvPr>
          <p:cNvCxnSpPr>
            <a:stCxn id="13" idx="1"/>
            <a:endCxn id="14" idx="3"/>
          </p:cNvCxnSpPr>
          <p:nvPr/>
        </p:nvCxnSpPr>
        <p:spPr>
          <a:xfrm flipH="1">
            <a:off x="5731612" y="4845302"/>
            <a:ext cx="563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BDD0240-B4A3-7EDB-0DC4-200D90DBC86A}"/>
              </a:ext>
            </a:extLst>
          </p:cNvPr>
          <p:cNvCxnSpPr>
            <a:stCxn id="14" idx="1"/>
            <a:endCxn id="15" idx="3"/>
          </p:cNvCxnSpPr>
          <p:nvPr/>
        </p:nvCxnSpPr>
        <p:spPr>
          <a:xfrm flipH="1">
            <a:off x="2824689" y="4845302"/>
            <a:ext cx="4708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90E78DE-3AC8-57E0-7D98-540816B1E981}"/>
              </a:ext>
            </a:extLst>
          </p:cNvPr>
          <p:cNvCxnSpPr>
            <a:cxnSpLocks/>
            <a:stCxn id="15" idx="2"/>
          </p:cNvCxnSpPr>
          <p:nvPr/>
        </p:nvCxnSpPr>
        <p:spPr>
          <a:xfrm>
            <a:off x="1805041" y="5144006"/>
            <a:ext cx="0" cy="4947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43F6B27A-E29E-2E09-102D-1557696DE5AF}"/>
              </a:ext>
            </a:extLst>
          </p:cNvPr>
          <p:cNvSpPr/>
          <p:nvPr/>
        </p:nvSpPr>
        <p:spPr>
          <a:xfrm>
            <a:off x="741465" y="1249910"/>
            <a:ext cx="2300118" cy="3078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試料の用意</a:t>
            </a:r>
          </a:p>
        </p:txBody>
      </p:sp>
      <p:cxnSp>
        <p:nvCxnSpPr>
          <p:cNvPr id="35" name="直線矢印コネクタ 34">
            <a:extLst>
              <a:ext uri="{FF2B5EF4-FFF2-40B4-BE49-F238E27FC236}">
                <a16:creationId xmlns:a16="http://schemas.microsoft.com/office/drawing/2014/main" id="{44C3A46F-4BB1-A595-BEF2-941418AEEB9F}"/>
              </a:ext>
            </a:extLst>
          </p:cNvPr>
          <p:cNvCxnSpPr>
            <a:cxnSpLocks/>
            <a:stCxn id="33" idx="2"/>
          </p:cNvCxnSpPr>
          <p:nvPr/>
        </p:nvCxnSpPr>
        <p:spPr>
          <a:xfrm>
            <a:off x="1891524" y="1557738"/>
            <a:ext cx="0" cy="2987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357D4AAA-0F2D-848D-AAE8-87DA90069C1E}"/>
              </a:ext>
            </a:extLst>
          </p:cNvPr>
          <p:cNvSpPr/>
          <p:nvPr/>
        </p:nvSpPr>
        <p:spPr>
          <a:xfrm>
            <a:off x="741465" y="1856442"/>
            <a:ext cx="3745294" cy="9356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標準銅箔（特性既知）</a:t>
            </a:r>
            <a:endParaRPr kumimoji="1" lang="en-US" altLang="ja-JP" dirty="0">
              <a:solidFill>
                <a:schemeClr val="tx1"/>
              </a:solidFill>
            </a:endParaRPr>
          </a:p>
          <a:p>
            <a:r>
              <a:rPr kumimoji="1" lang="ja-JP" altLang="en-US" dirty="0">
                <a:solidFill>
                  <a:schemeClr val="tx1"/>
                </a:solidFill>
              </a:rPr>
              <a:t>銅箔すべてを化学除去した基板</a:t>
            </a:r>
            <a:endParaRPr kumimoji="1" lang="en-US" altLang="ja-JP" dirty="0">
              <a:solidFill>
                <a:schemeClr val="tx1"/>
              </a:solidFill>
            </a:endParaRPr>
          </a:p>
          <a:p>
            <a:r>
              <a:rPr kumimoji="1" lang="ja-JP" altLang="en-US" dirty="0">
                <a:solidFill>
                  <a:schemeClr val="tx1"/>
                </a:solidFill>
              </a:rPr>
              <a:t>銅箔を円板状に残した基板</a:t>
            </a:r>
          </a:p>
        </p:txBody>
      </p:sp>
      <p:cxnSp>
        <p:nvCxnSpPr>
          <p:cNvPr id="19" name="直線矢印コネクタ 18">
            <a:extLst>
              <a:ext uri="{FF2B5EF4-FFF2-40B4-BE49-F238E27FC236}">
                <a16:creationId xmlns:a16="http://schemas.microsoft.com/office/drawing/2014/main" id="{23EFDA81-FE45-83B2-E31F-E1BC915CDE0F}"/>
              </a:ext>
            </a:extLst>
          </p:cNvPr>
          <p:cNvCxnSpPr>
            <a:cxnSpLocks/>
            <a:endCxn id="10" idx="0"/>
          </p:cNvCxnSpPr>
          <p:nvPr/>
        </p:nvCxnSpPr>
        <p:spPr>
          <a:xfrm>
            <a:off x="1891524" y="2792072"/>
            <a:ext cx="0" cy="6369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369D18-700A-EF00-4D1B-007D5F104C57}"/>
                  </a:ext>
                </a:extLst>
              </p:cNvPr>
              <p:cNvSpPr txBox="1"/>
              <p:nvPr/>
            </p:nvSpPr>
            <p:spPr>
              <a:xfrm>
                <a:off x="4486759" y="5238751"/>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𝑐</m:t>
                              </m:r>
                            </m:sub>
                          </m:sSub>
                        </m:den>
                      </m:f>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
                        <m:f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oMath>
                  </m:oMathPara>
                </a14:m>
                <a:endParaRPr lang="ja-JP" altLang="en-US" dirty="0"/>
              </a:p>
            </p:txBody>
          </p:sp>
        </mc:Choice>
        <mc:Fallback xmlns="">
          <p:sp>
            <p:nvSpPr>
              <p:cNvPr id="41" name="テキスト ボックス 40">
                <a:extLst>
                  <a:ext uri="{FF2B5EF4-FFF2-40B4-BE49-F238E27FC236}">
                    <a16:creationId xmlns:a16="http://schemas.microsoft.com/office/drawing/2014/main" id="{49369D18-700A-EF00-4D1B-007D5F104C57}"/>
                  </a:ext>
                </a:extLst>
              </p:cNvPr>
              <p:cNvSpPr txBox="1">
                <a:spLocks noRot="1" noChangeAspect="1" noMove="1" noResize="1" noEditPoints="1" noAdjustHandles="1" noChangeArrowheads="1" noChangeShapeType="1" noTextEdit="1"/>
              </p:cNvSpPr>
              <p:nvPr/>
            </p:nvSpPr>
            <p:spPr>
              <a:xfrm>
                <a:off x="4486759" y="5238751"/>
                <a:ext cx="4002589" cy="66043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30A562E-AC58-3728-1C80-A81D0383A5E6}"/>
                  </a:ext>
                </a:extLst>
              </p:cNvPr>
              <p:cNvSpPr txBox="1"/>
              <p:nvPr/>
            </p:nvSpPr>
            <p:spPr>
              <a:xfrm>
                <a:off x="4486759" y="5867519"/>
                <a:ext cx="4002589"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Pr>
                        <m:num>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1</m:t>
                          </m:r>
                        </m:num>
                        <m:den>
                          <m:sSub>
                            <m:sSubPr>
                              <m:ctrlP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sSubPr>
                            <m:e>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𝑄</m:t>
                              </m:r>
                            </m:e>
                            <m:sub>
                              <m:r>
                                <a:rPr kumimoji="1" lang="en-US" altLang="ja-JP" sz="1800" b="0" i="1" kern="120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𝑑</m:t>
                              </m:r>
                            </m:sub>
                          </m:sSub>
                        </m:den>
                      </m:f>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m:t>
                      </m:r>
                      <m:func>
                        <m:funcPr>
                          <m:ctrlP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kumimoji="1" lang="en-US" altLang="ja-JP" sz="1800" b="0" i="0"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tan</m:t>
                          </m:r>
                        </m:fName>
                        <m:e>
                          <m:r>
                            <a:rPr kumimoji="1" lang="en-US" altLang="ja-JP" sz="1800" b="0" i="1" kern="1200" smtClean="0">
                              <a:solidFill>
                                <a:srgbClr val="000000"/>
                              </a:solidFill>
                              <a:effectLst/>
                              <a:latin typeface="Cambria Math" panose="02040503050406030204" pitchFamily="18" charset="0"/>
                              <a:ea typeface="XITS Math" panose="02000503000000000000" pitchFamily="50" charset="0"/>
                              <a:cs typeface="XITS Math" panose="02000503000000000000" pitchFamily="50" charset="0"/>
                            </a:rPr>
                            <m:t>𝛿</m:t>
                          </m:r>
                        </m:e>
                      </m:func>
                    </m:oMath>
                  </m:oMathPara>
                </a14:m>
                <a:endParaRPr lang="ja-JP" altLang="en-US" dirty="0">
                  <a:latin typeface="XITS Math" panose="02000503000000000000" pitchFamily="50" charset="0"/>
                  <a:cs typeface="XITS Math" panose="02000503000000000000" pitchFamily="50" charset="0"/>
                </a:endParaRPr>
              </a:p>
            </p:txBody>
          </p:sp>
        </mc:Choice>
        <mc:Fallback xmlns="">
          <p:sp>
            <p:nvSpPr>
              <p:cNvPr id="42" name="テキスト ボックス 41">
                <a:extLst>
                  <a:ext uri="{FF2B5EF4-FFF2-40B4-BE49-F238E27FC236}">
                    <a16:creationId xmlns:a16="http://schemas.microsoft.com/office/drawing/2014/main" id="{E30A562E-AC58-3728-1C80-A81D0383A5E6}"/>
                  </a:ext>
                </a:extLst>
              </p:cNvPr>
              <p:cNvSpPr txBox="1">
                <a:spLocks noRot="1" noChangeAspect="1" noMove="1" noResize="1" noEditPoints="1" noAdjustHandles="1" noChangeArrowheads="1" noChangeShapeType="1" noTextEdit="1"/>
              </p:cNvSpPr>
              <p:nvPr/>
            </p:nvSpPr>
            <p:spPr>
              <a:xfrm>
                <a:off x="4486759" y="5867519"/>
                <a:ext cx="4002589" cy="660437"/>
              </a:xfrm>
              <a:prstGeom prst="rect">
                <a:avLst/>
              </a:prstGeom>
              <a:blipFill>
                <a:blip r:embed="rId5"/>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B7F0CFC-A1CC-5397-65F4-3CB50EBC931F}"/>
              </a:ext>
            </a:extLst>
          </p:cNvPr>
          <p:cNvSpPr/>
          <p:nvPr/>
        </p:nvSpPr>
        <p:spPr>
          <a:xfrm>
            <a:off x="9446684" y="1200698"/>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A9BFE1AA-0CD8-3D7C-901B-7F9DDA3BBB09}"/>
              </a:ext>
            </a:extLst>
          </p:cNvPr>
          <p:cNvGrpSpPr/>
          <p:nvPr/>
        </p:nvGrpSpPr>
        <p:grpSpPr>
          <a:xfrm>
            <a:off x="9446685" y="2489000"/>
            <a:ext cx="1417020" cy="578421"/>
            <a:chOff x="9446685" y="2489000"/>
            <a:chExt cx="1417020" cy="578421"/>
          </a:xfrm>
        </p:grpSpPr>
        <p:sp>
          <p:nvSpPr>
            <p:cNvPr id="4" name="楕円 3">
              <a:extLst>
                <a:ext uri="{FF2B5EF4-FFF2-40B4-BE49-F238E27FC236}">
                  <a16:creationId xmlns:a16="http://schemas.microsoft.com/office/drawing/2014/main" id="{CE85F3BE-DF64-34AF-53DA-1A6E1B77DA7C}"/>
                </a:ext>
              </a:extLst>
            </p:cNvPr>
            <p:cNvSpPr/>
            <p:nvPr/>
          </p:nvSpPr>
          <p:spPr>
            <a:xfrm>
              <a:off x="9446685" y="2489000"/>
              <a:ext cx="1417020" cy="578421"/>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4CEA233-DBE3-67CE-26B5-96DCC462B916}"/>
                </a:ext>
              </a:extLst>
            </p:cNvPr>
            <p:cNvSpPr/>
            <p:nvPr/>
          </p:nvSpPr>
          <p:spPr>
            <a:xfrm>
              <a:off x="9806124" y="2635719"/>
              <a:ext cx="698142" cy="28497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9425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1B266-FF6C-D1E1-14D7-06EEE127AB13}"/>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293ED7EF-2D3A-4508-A86E-ECCCA1305A64}"/>
              </a:ext>
            </a:extLst>
          </p:cNvPr>
          <p:cNvSpPr>
            <a:spLocks noGrp="1"/>
          </p:cNvSpPr>
          <p:nvPr>
            <p:ph idx="1"/>
          </p:nvPr>
        </p:nvSpPr>
        <p:spPr/>
        <p:txBody>
          <a:bodyPr>
            <a:normAutofit/>
          </a:bodyPr>
          <a:lstStyle/>
          <a:p>
            <a:r>
              <a:rPr lang="ja-JP" altLang="en-US" sz="2000" dirty="0"/>
              <a:t>これからの社会</a:t>
            </a:r>
            <a:r>
              <a:rPr lang="en-US" altLang="ja-JP" sz="2000" dirty="0"/>
              <a:t>(AI,5G/6G)</a:t>
            </a:r>
            <a:r>
              <a:rPr lang="ja-JP" altLang="en-US" sz="2000" dirty="0"/>
              <a:t>を支えるのは高周波技術。</a:t>
            </a:r>
            <a:endParaRPr lang="en-US" altLang="ja-JP" sz="2000" dirty="0"/>
          </a:p>
          <a:p>
            <a:r>
              <a:rPr lang="ja-JP" altLang="en-US" sz="2000" dirty="0"/>
              <a:t>データセンター内等のハードウェアでは、とても高い周波数（</a:t>
            </a:r>
            <a:r>
              <a:rPr lang="en-US" altLang="ja-JP" sz="2000" dirty="0"/>
              <a:t>100 GHz</a:t>
            </a:r>
            <a:r>
              <a:rPr lang="ja-JP" altLang="en-US" sz="2000" dirty="0"/>
              <a:t>）での通信が必要になる。</a:t>
            </a:r>
            <a:endParaRPr lang="en-US" altLang="ja-JP" sz="2000" dirty="0"/>
          </a:p>
          <a:p>
            <a:r>
              <a:rPr lang="ja-JP" altLang="en-US" sz="2000" dirty="0"/>
              <a:t>高周波で基板での損失が大きくなる。</a:t>
            </a:r>
          </a:p>
        </p:txBody>
      </p:sp>
      <p:pic>
        <p:nvPicPr>
          <p:cNvPr id="6" name="Picture 2">
            <a:extLst>
              <a:ext uri="{FF2B5EF4-FFF2-40B4-BE49-F238E27FC236}">
                <a16:creationId xmlns:a16="http://schemas.microsoft.com/office/drawing/2014/main" id="{F9EDEE8E-751D-3F8F-7831-5BF753F1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39" y="2798675"/>
            <a:ext cx="3824999" cy="318923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C47B1B5D-1ED7-DEA5-9ED6-1C528D6C248D}"/>
              </a:ext>
            </a:extLst>
          </p:cNvPr>
          <p:cNvGrpSpPr/>
          <p:nvPr/>
        </p:nvGrpSpPr>
        <p:grpSpPr>
          <a:xfrm>
            <a:off x="266543" y="4812121"/>
            <a:ext cx="4902896" cy="1477003"/>
            <a:chOff x="266543" y="4109861"/>
            <a:chExt cx="4902896" cy="1477003"/>
          </a:xfrm>
        </p:grpSpPr>
        <mc:AlternateContent xmlns:mc="http://schemas.openxmlformats.org/markup-compatibility/2006" xmlns:a14="http://schemas.microsoft.com/office/drawing/2010/main">
          <mc:Choice Requires="a14">
            <p:sp>
              <p:nvSpPr>
                <p:cNvPr id="7" name="オブジェクト 6">
                  <a:extLst>
                    <a:ext uri="{FF2B5EF4-FFF2-40B4-BE49-F238E27FC236}">
                      <a16:creationId xmlns:a16="http://schemas.microsoft.com/office/drawing/2014/main" id="{FF47969D-405F-8FAB-AA80-06CF86BC6C64}"/>
                    </a:ext>
                  </a:extLst>
                </p:cNvPr>
                <p:cNvSpPr txBox="1"/>
                <p:nvPr/>
              </p:nvSpPr>
              <p:spPr>
                <a:xfrm>
                  <a:off x="558910" y="4829627"/>
                  <a:ext cx="2071528" cy="7207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𝛼</m:t>
                            </m:r>
                          </m:e>
                          <m:sub>
                            <m:r>
                              <a:rPr lang="en-US" altLang="ja-JP" i="1" dirty="0" err="1" smtClean="0">
                                <a:latin typeface="Cambria Math" panose="02040503050406030204" pitchFamily="18" charset="0"/>
                                <a:ea typeface="XITS Math" panose="02000503000000000000" pitchFamily="50" charset="0"/>
                                <a:cs typeface="XITS Math" panose="02000503000000000000" pitchFamily="50" charset="0"/>
                              </a:rPr>
                              <m:t>𝑐</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f>
                          <m:f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fPr>
                          <m:num>
                            <m:rad>
                              <m:radPr>
                                <m:degHide m:val="on"/>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radPr>
                              <m:deg/>
                              <m:e>
                                <m:d>
                                  <m:d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d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𝜋</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𝑓</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𝜇</m:t>
                                    </m:r>
                                  </m:e>
                                </m:d>
                                <m:r>
                                  <m:rPr>
                                    <m:lit/>
                                  </m:rPr>
                                  <a:rPr lang="en-US" altLang="ja-JP" i="1" dirty="0" smtClean="0">
                                    <a:latin typeface="Cambria Math" panose="02040503050406030204" pitchFamily="18" charset="0"/>
                                    <a:ea typeface="XITS Math" panose="02000503000000000000" pitchFamily="50" charset="0"/>
                                    <a:cs typeface="XITS Math" panose="02000503000000000000" pitchFamily="50" charset="0"/>
                                  </a:rPr>
                                  <m:t>/</m:t>
                                </m:r>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𝜎</m:t>
                                </m:r>
                              </m:e>
                            </m:rad>
                          </m:num>
                          <m:den>
                            <m:sSub>
                              <m:sSubPr>
                                <m:ctrlPr>
                                  <a:rPr lang="en-US" altLang="ja-JP" i="1" dirty="0" smtClean="0">
                                    <a:latin typeface="Cambria Math" panose="02040503050406030204" pitchFamily="18" charset="0"/>
                                    <a:ea typeface="XITS Math" panose="02000503000000000000" pitchFamily="50" charset="0"/>
                                    <a:cs typeface="XITS Math" panose="02000503000000000000" pitchFamily="50" charset="0"/>
                                  </a:rPr>
                                </m:ctrlPr>
                              </m:sSubPr>
                              <m:e>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𝑍</m:t>
                                </m:r>
                              </m:e>
                              <m: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0</m:t>
                                </m:r>
                              </m:sub>
                            </m:sSub>
                            <m:r>
                              <a:rPr lang="en-US" altLang="ja-JP" i="1" dirty="0" smtClean="0">
                                <a:latin typeface="Cambria Math" panose="02040503050406030204" pitchFamily="18" charset="0"/>
                                <a:ea typeface="XITS Math" panose="02000503000000000000" pitchFamily="50" charset="0"/>
                                <a:cs typeface="XITS Math" panose="02000503000000000000" pitchFamily="50" charset="0"/>
                              </a:rPr>
                              <m:t>𝑊</m:t>
                            </m:r>
                          </m:den>
                        </m:f>
                      </m:oMath>
                    </m:oMathPara>
                  </a14:m>
                  <a:endParaRPr lang="ja-JP" altLang="ja-JP">
                    <a:latin typeface="XITS Math" panose="02000503000000000000" pitchFamily="50" charset="0"/>
                    <a:cs typeface="XITS Math" panose="02000503000000000000" pitchFamily="50" charset="0"/>
                  </a:endParaRPr>
                </a:p>
              </p:txBody>
            </p:sp>
          </mc:Choice>
          <mc:Fallback xmlns="">
            <p:sp>
              <p:nvSpPr>
                <p:cNvPr id="7" name="オブジェクト 6">
                  <a:extLst>
                    <a:ext uri="{FF2B5EF4-FFF2-40B4-BE49-F238E27FC236}">
                      <a16:creationId xmlns:a16="http://schemas.microsoft.com/office/drawing/2014/main" id="{FF47969D-405F-8FAB-AA80-06CF86BC6C64}"/>
                    </a:ext>
                  </a:extLst>
                </p:cNvPr>
                <p:cNvSpPr txBox="1">
                  <a:spLocks noRot="1" noChangeAspect="1" noMove="1" noResize="1" noEditPoints="1" noAdjustHandles="1" noChangeArrowheads="1" noChangeShapeType="1" noTextEdit="1"/>
                </p:cNvSpPr>
                <p:nvPr/>
              </p:nvSpPr>
              <p:spPr>
                <a:xfrm>
                  <a:off x="558910" y="4829627"/>
                  <a:ext cx="2071528" cy="72072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オブジェクト 7">
                  <a:extLst>
                    <a:ext uri="{FF2B5EF4-FFF2-40B4-BE49-F238E27FC236}">
                      <a16:creationId xmlns:a16="http://schemas.microsoft.com/office/drawing/2014/main" id="{32DE8883-44BA-999C-850B-6A0EDFC9C0D0}"/>
                    </a:ext>
                  </a:extLst>
                </p:cNvPr>
                <p:cNvSpPr txBox="1"/>
                <p:nvPr/>
              </p:nvSpPr>
              <p:spPr>
                <a:xfrm>
                  <a:off x="2562065" y="4793114"/>
                  <a:ext cx="2225252" cy="79375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α</m:t>
                            </m:r>
                          </m:e>
                          <m:sub>
                            <m:r>
                              <a:rPr lang="en-US" altLang="ja-JP" i="1">
                                <a:latin typeface="Cambria Math" panose="02040503050406030204" pitchFamily="18" charset="0"/>
                                <a:ea typeface="XITS Math" panose="02000503000000000000" pitchFamily="50" charset="0"/>
                                <a:cs typeface="XITS Math" panose="02000503000000000000" pitchFamily="50" charset="0"/>
                              </a:rPr>
                              <m:t>𝑑</m:t>
                            </m:r>
                          </m:sub>
                        </m:sSub>
                        <m:r>
                          <a:rPr lang="en-US" altLang="ja-JP" i="1">
                            <a:latin typeface="Cambria Math" panose="02040503050406030204" pitchFamily="18" charset="0"/>
                            <a:ea typeface="XITS Math" panose="02000503000000000000" pitchFamily="50" charset="0"/>
                            <a:cs typeface="XITS Math" panose="02000503000000000000" pitchFamily="50" charset="0"/>
                          </a:rPr>
                          <m:t>=</m:t>
                        </m:r>
                        <m:f>
                          <m:fPr>
                            <m:ctrlPr>
                              <a:rPr lang="ja-JP" altLang="ja-JP" i="1">
                                <a:latin typeface="Cambria Math" panose="02040503050406030204" pitchFamily="18" charset="0"/>
                                <a:cs typeface="XITS Math" panose="02000503000000000000" pitchFamily="50" charset="0"/>
                              </a:rPr>
                            </m:ctrlPr>
                          </m:fPr>
                          <m:num>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π</m:t>
                            </m:r>
                            <m:r>
                              <a:rPr lang="en-US" altLang="ja-JP" i="1">
                                <a:latin typeface="Cambria Math" panose="02040503050406030204" pitchFamily="18" charset="0"/>
                                <a:ea typeface="XITS Math" panose="02000503000000000000" pitchFamily="50" charset="0"/>
                                <a:cs typeface="XITS Math" panose="02000503000000000000" pitchFamily="50" charset="0"/>
                              </a:rPr>
                              <m:t>𝑓</m:t>
                            </m:r>
                            <m:rad>
                              <m:radPr>
                                <m:degHide m:val="on"/>
                                <m:ctrlPr>
                                  <a:rPr lang="ja-JP" altLang="ja-JP" i="1">
                                    <a:latin typeface="Cambria Math" panose="02040503050406030204" pitchFamily="18" charset="0"/>
                                    <a:cs typeface="XITS Math" panose="02000503000000000000" pitchFamily="50" charset="0"/>
                                  </a:rPr>
                                </m:ctrlPr>
                              </m:radPr>
                              <m:deg/>
                              <m:e>
                                <m:sSub>
                                  <m:sSubPr>
                                    <m:ctrlPr>
                                      <a:rPr lang="ja-JP" altLang="ja-JP" i="1">
                                        <a:latin typeface="Cambria Math" panose="02040503050406030204" pitchFamily="18" charset="0"/>
                                        <a:cs typeface="XITS Math" panose="02000503000000000000" pitchFamily="50" charset="0"/>
                                      </a:rPr>
                                    </m:ctrlPr>
                                  </m:sSubPr>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ϵ</m:t>
                                    </m:r>
                                  </m:e>
                                  <m:sub>
                                    <m:r>
                                      <m:rPr>
                                        <m:nor/>
                                      </m:rPr>
                                      <a:rPr lang="en-US" altLang="ja-JP">
                                        <a:latin typeface="XITS Math" panose="02000503000000000000" pitchFamily="50" charset="0"/>
                                        <a:ea typeface="XITS Math" panose="02000503000000000000" pitchFamily="50" charset="0"/>
                                        <a:cs typeface="XITS Math" panose="02000503000000000000" pitchFamily="50" charset="0"/>
                                      </a:rPr>
                                      <m:t>eff</m:t>
                                    </m:r>
                                  </m:sub>
                                </m:sSub>
                              </m:e>
                            </m:rad>
                          </m:num>
                          <m:den>
                            <m:r>
                              <a:rPr lang="en-US" altLang="ja-JP" i="1">
                                <a:latin typeface="Cambria Math" panose="02040503050406030204" pitchFamily="18" charset="0"/>
                                <a:ea typeface="XITS Math" panose="02000503000000000000" pitchFamily="50" charset="0"/>
                                <a:cs typeface="XITS Math" panose="02000503000000000000" pitchFamily="50" charset="0"/>
                              </a:rPr>
                              <m:t>𝑐</m:t>
                            </m:r>
                          </m:den>
                        </m:f>
                        <m:func>
                          <m:funcPr>
                            <m:ctrlPr>
                              <a:rPr lang="ja-JP" altLang="ja-JP" i="1">
                                <a:latin typeface="Cambria Math" panose="02040503050406030204" pitchFamily="18" charset="0"/>
                                <a:cs typeface="XITS Math" panose="02000503000000000000" pitchFamily="50" charset="0"/>
                              </a:rPr>
                            </m:ctrlPr>
                          </m:funcPr>
                          <m:fNa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tan</m:t>
                            </m:r>
                          </m:fName>
                          <m:e>
                            <m:r>
                              <m:rPr>
                                <m:sty m:val="p"/>
                              </m:rPr>
                              <a:rPr lang="en-US" altLang="ja-JP">
                                <a:latin typeface="Cambria Math" panose="02040503050406030204" pitchFamily="18" charset="0"/>
                                <a:ea typeface="XITS Math" panose="02000503000000000000" pitchFamily="50" charset="0"/>
                                <a:cs typeface="XITS Math" panose="02000503000000000000" pitchFamily="50" charset="0"/>
                              </a:rPr>
                              <m:t>δ</m:t>
                            </m:r>
                          </m:e>
                        </m:func>
                      </m:oMath>
                    </m:oMathPara>
                  </a14:m>
                  <a:endParaRPr lang="ja-JP" altLang="en-US">
                    <a:latin typeface="XITS Math" panose="02000503000000000000" pitchFamily="50" charset="0"/>
                    <a:cs typeface="XITS Math" panose="02000503000000000000" pitchFamily="50" charset="0"/>
                  </a:endParaRPr>
                </a:p>
              </p:txBody>
            </p:sp>
          </mc:Choice>
          <mc:Fallback xmlns="">
            <p:sp>
              <p:nvSpPr>
                <p:cNvPr id="8" name="オブジェクト 7">
                  <a:extLst>
                    <a:ext uri="{FF2B5EF4-FFF2-40B4-BE49-F238E27FC236}">
                      <a16:creationId xmlns:a16="http://schemas.microsoft.com/office/drawing/2014/main" id="{32DE8883-44BA-999C-850B-6A0EDFC9C0D0}"/>
                    </a:ext>
                  </a:extLst>
                </p:cNvPr>
                <p:cNvSpPr txBox="1">
                  <a:spLocks noRot="1" noChangeAspect="1" noMove="1" noResize="1" noEditPoints="1" noAdjustHandles="1" noChangeArrowheads="1" noChangeShapeType="1" noTextEdit="1"/>
                </p:cNvSpPr>
                <p:nvPr/>
              </p:nvSpPr>
              <p:spPr>
                <a:xfrm>
                  <a:off x="2562065" y="4793114"/>
                  <a:ext cx="2225252" cy="79375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C0813A04-02C9-A86E-C371-146F92E85B44}"/>
                </a:ext>
              </a:extLst>
            </p:cNvPr>
            <p:cNvGrpSpPr/>
            <p:nvPr/>
          </p:nvGrpSpPr>
          <p:grpSpPr>
            <a:xfrm>
              <a:off x="266543" y="4109861"/>
              <a:ext cx="4902896" cy="542706"/>
              <a:chOff x="4241104" y="2249646"/>
              <a:chExt cx="4902896" cy="542706"/>
            </a:xfrm>
          </p:grpSpPr>
          <p:sp>
            <p:nvSpPr>
              <p:cNvPr id="10" name="コンテンツ プレースホルダー 2">
                <a:extLst>
                  <a:ext uri="{FF2B5EF4-FFF2-40B4-BE49-F238E27FC236}">
                    <a16:creationId xmlns:a16="http://schemas.microsoft.com/office/drawing/2014/main" id="{EFF53C0F-DB7C-6770-E702-0A439EB32865}"/>
                  </a:ext>
                </a:extLst>
              </p:cNvPr>
              <p:cNvSpPr txBox="1">
                <a:spLocks/>
              </p:cNvSpPr>
              <p:nvPr/>
            </p:nvSpPr>
            <p:spPr>
              <a:xfrm>
                <a:off x="4241104" y="2285708"/>
                <a:ext cx="4902896" cy="477704"/>
              </a:xfrm>
              <a:prstGeom prst="rect">
                <a:avLst/>
              </a:prstGeom>
            </p:spPr>
            <p:txBody>
              <a:bodyPr vert="horz" lIns="0" tIns="45720" rIns="0" bIns="45720" rtlCol="0">
                <a:normAutofit/>
              </a:bodyPr>
              <a:lstStyle>
                <a:lvl1pPr marL="266700" indent="-230188" algn="l" defTabSz="162744" rtl="0" eaLnBrk="1" latinLnBrk="0" hangingPunct="1">
                  <a:lnSpc>
                    <a:spcPct val="150000"/>
                  </a:lnSpc>
                  <a:spcBef>
                    <a:spcPts val="214"/>
                  </a:spcBef>
                  <a:spcAft>
                    <a:spcPts val="36"/>
                  </a:spcAft>
                  <a:buClr>
                    <a:srgbClr val="0070C0"/>
                  </a:buClr>
                  <a:buSzPct val="80000"/>
                  <a:buFont typeface="Wingdings" panose="05000000000000000000" pitchFamily="2" charset="2"/>
                  <a:buChar char="n"/>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47675" indent="-296863" algn="l" defTabSz="162744" rtl="0" eaLnBrk="1" latinLnBrk="0" hangingPunct="1">
                  <a:lnSpc>
                    <a:spcPct val="150000"/>
                  </a:lnSpc>
                  <a:spcBef>
                    <a:spcPts val="36"/>
                  </a:spcBef>
                  <a:spcAft>
                    <a:spcPts val="71"/>
                  </a:spcAft>
                  <a:buClr>
                    <a:srgbClr val="0070C0"/>
                  </a:buClr>
                  <a:buFont typeface="Wingdings" panose="05000000000000000000" pitchFamily="2" charset="2"/>
                  <a:buChar char="Ø"/>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542925" indent="-276225" algn="l" defTabSz="162744" rtl="0" eaLnBrk="1" latinLnBrk="0" hangingPunct="1">
                  <a:lnSpc>
                    <a:spcPct val="150000"/>
                  </a:lnSpc>
                  <a:spcBef>
                    <a:spcPts val="36"/>
                  </a:spcBef>
                  <a:spcAft>
                    <a:spcPts val="71"/>
                  </a:spcAft>
                  <a:buClr>
                    <a:srgbClr val="FF0000"/>
                  </a:buClr>
                  <a:buFont typeface="Wingdings" panose="05000000000000000000" pitchFamily="2" charset="2"/>
                  <a:buChar char="ü"/>
                  <a:defRPr kumimoji="1" sz="16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marL="417240" indent="-113184" algn="l" defTabSz="162744" rtl="0" eaLnBrk="1" latinLnBrk="0" hangingPunct="1">
                  <a:lnSpc>
                    <a:spcPct val="100000"/>
                  </a:lnSpc>
                  <a:spcBef>
                    <a:spcPts val="36"/>
                  </a:spcBef>
                  <a:spcAft>
                    <a:spcPts val="71"/>
                  </a:spcAft>
                  <a:buClr>
                    <a:schemeClr val="accent1"/>
                  </a:buClr>
                  <a:buFont typeface="Calibri" pitchFamily="34" charset="0"/>
                  <a:buChar char="◦"/>
                  <a:tabLst>
                    <a:tab pos="304056" algn="l"/>
                  </a:tabLst>
                  <a:defRPr kumimoji="1" sz="900" kern="12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vl6pPr marL="195776"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6pPr>
                <a:lvl7pPr marL="231373"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7pPr>
                <a:lvl8pPr marL="266969"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8pPr>
                <a:lvl9pPr marL="302564" indent="-40686" algn="l" defTabSz="162744" rtl="0" eaLnBrk="1" latinLnBrk="0" hangingPunct="1">
                  <a:lnSpc>
                    <a:spcPct val="90000"/>
                  </a:lnSpc>
                  <a:spcBef>
                    <a:spcPts val="36"/>
                  </a:spcBef>
                  <a:spcAft>
                    <a:spcPts val="71"/>
                  </a:spcAft>
                  <a:buClr>
                    <a:schemeClr val="accent1"/>
                  </a:buClr>
                  <a:buFont typeface="Calibri" pitchFamily="34" charset="0"/>
                  <a:buChar char="◦"/>
                  <a:defRPr kumimoji="1" sz="249" kern="1200">
                    <a:solidFill>
                      <a:schemeClr val="tx1">
                        <a:lumMod val="75000"/>
                        <a:lumOff val="25000"/>
                      </a:schemeClr>
                    </a:solidFill>
                    <a:latin typeface="+mn-lt"/>
                    <a:ea typeface="+mn-ea"/>
                    <a:cs typeface="+mn-cs"/>
                  </a:defRPr>
                </a:lvl9pPr>
              </a:lstStyle>
              <a:p>
                <a:pPr marL="36512" marR="0" lvl="0" indent="0" algn="l" defTabSz="162744" rtl="0" eaLnBrk="1" fontAlgn="auto" latinLnBrk="0" hangingPunct="1">
                  <a:lnSpc>
                    <a:spcPct val="150000"/>
                  </a:lnSpc>
                  <a:spcBef>
                    <a:spcPts val="214"/>
                  </a:spcBef>
                  <a:spcAft>
                    <a:spcPts val="36"/>
                  </a:spcAft>
                  <a:buClr>
                    <a:srgbClr val="0070C0"/>
                  </a:buClr>
                  <a:buSzPct val="80000"/>
                  <a:buFont typeface="Wingdings" panose="05000000000000000000" pitchFamily="2" charset="2"/>
                  <a:buNone/>
                  <a:tabLst/>
                  <a:defRPr/>
                </a:pP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減衰定数　  ＝</a:t>
                </a:r>
                <a:r>
                  <a:rPr kumimoji="1" lang="en-US" altLang="ja-JP"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表皮効果   </a:t>
                </a:r>
                <a:r>
                  <a:rPr kumimoji="1" lang="en-US" altLang="ja-JP"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ja-JP" altLang="en-US" sz="18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誘電体損</a:t>
                </a:r>
              </a:p>
            </p:txBody>
          </p:sp>
          <mc:AlternateContent xmlns:mc="http://schemas.openxmlformats.org/markup-compatibility/2006" xmlns:a14="http://schemas.microsoft.com/office/drawing/2010/main">
            <mc:Choice Requires="a14">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7" imgW="152280" imgH="139680" progId="Equation.3">
                          <p:embed/>
                        </p:oleObj>
                      </mc:Choice>
                      <mc:Fallback>
                        <p:oleObj name="数式" r:id="rId7"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8"/>
                              <a:stretch>
                                <a:fillRect/>
                              </a:stretch>
                            </p:blipFill>
                            <p:spPr>
                              <a:xfrm>
                                <a:off x="5210525" y="2371533"/>
                                <a:ext cx="358710" cy="329350"/>
                              </a:xfrm>
                              <a:prstGeom prst="rect">
                                <a:avLst/>
                              </a:prstGeom>
                            </p:spPr>
                          </p:pic>
                        </p:oleObj>
                      </mc:Fallback>
                    </mc:AlternateContent>
                  </a:graphicData>
                </a:graphic>
              </p:graphicFrame>
            </mc:Choice>
            <mc:Fallback xmlns="">
              <p:graphicFrame>
                <p:nvGraphicFramePr>
                  <p:cNvPr id="11" name="オブジェクト 10">
                    <a:extLst>
                      <a:ext uri="{FF2B5EF4-FFF2-40B4-BE49-F238E27FC236}">
                        <a16:creationId xmlns:a16="http://schemas.microsoft.com/office/drawing/2014/main" id="{7F902CBE-C60F-EDF3-EDCD-C11F32B40B26}"/>
                      </a:ext>
                    </a:extLst>
                  </p:cNvPr>
                  <p:cNvGraphicFramePr>
                    <a:graphicFrameLocks noChangeAspect="1"/>
                  </p:cNvGraphicFramePr>
                  <p:nvPr>
                    <p:extLst>
                      <p:ext uri="{D42A27DB-BD31-4B8C-83A1-F6EECF244321}">
                        <p14:modId xmlns:p14="http://schemas.microsoft.com/office/powerpoint/2010/main" val="1281907736"/>
                      </p:ext>
                    </p:extLst>
                  </p:nvPr>
                </p:nvGraphicFramePr>
                <p:xfrm>
                  <a:off x="5210525" y="2371533"/>
                  <a:ext cx="358710" cy="329350"/>
                </p:xfrm>
                <a:graphic>
                  <a:graphicData uri="http://schemas.openxmlformats.org/presentationml/2006/ole">
                    <mc:AlternateContent>
                      <mc:Choice xmlns:v="urn:schemas-microsoft-com:vml" Requires="v">
                        <p:oleObj name="数式" r:id="rId9" imgW="152280" imgH="139680" progId="Equation.3">
                          <p:embed/>
                        </p:oleObj>
                      </mc:Choice>
                      <mc:Fallback>
                        <p:oleObj name="数式" r:id="rId9" imgW="152280" imgH="139680" progId="Equation.3">
                          <p:embed/>
                          <p:pic>
                            <p:nvPicPr>
                              <p:cNvPr id="11" name="オブジェクト 10">
                                <a:extLst>
                                  <a:ext uri="{FF2B5EF4-FFF2-40B4-BE49-F238E27FC236}">
                                    <a16:creationId xmlns:a16="http://schemas.microsoft.com/office/drawing/2014/main" id="{7F902CBE-C60F-EDF3-EDCD-C11F32B40B26}"/>
                                  </a:ext>
                                </a:extLst>
                              </p:cNvPr>
                              <p:cNvPicPr/>
                              <p:nvPr/>
                            </p:nvPicPr>
                            <p:blipFill>
                              <a:blip r:embed="rId10"/>
                              <a:stretch>
                                <a:fillRect/>
                              </a:stretch>
                            </p:blipFill>
                            <p:spPr>
                              <a:xfrm>
                                <a:off x="5210525" y="2371533"/>
                                <a:ext cx="358710" cy="32935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1" imgW="190440" imgH="228600" progId="Equation.3">
                          <p:embed/>
                        </p:oleObj>
                      </mc:Choice>
                      <mc:Fallback>
                        <p:oleObj name="数式" r:id="rId11"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2"/>
                              <a:stretch>
                                <a:fillRect/>
                              </a:stretch>
                            </p:blipFill>
                            <p:spPr>
                              <a:xfrm>
                                <a:off x="6853215" y="2253649"/>
                                <a:ext cx="448068" cy="538703"/>
                              </a:xfrm>
                              <a:prstGeom prst="rect">
                                <a:avLst/>
                              </a:prstGeom>
                            </p:spPr>
                          </p:pic>
                        </p:oleObj>
                      </mc:Fallback>
                    </mc:AlternateContent>
                  </a:graphicData>
                </a:graphic>
              </p:graphicFrame>
            </mc:Choice>
            <mc:Fallback xmlns="">
              <p:graphicFrame>
                <p:nvGraphicFramePr>
                  <p:cNvPr id="12" name="オブジェクト 11">
                    <a:extLst>
                      <a:ext uri="{FF2B5EF4-FFF2-40B4-BE49-F238E27FC236}">
                        <a16:creationId xmlns:a16="http://schemas.microsoft.com/office/drawing/2014/main" id="{0882E4F1-B385-1BF9-C44E-512B6462AA46}"/>
                      </a:ext>
                    </a:extLst>
                  </p:cNvPr>
                  <p:cNvGraphicFramePr>
                    <a:graphicFrameLocks noChangeAspect="1"/>
                  </p:cNvGraphicFramePr>
                  <p:nvPr>
                    <p:extLst>
                      <p:ext uri="{D42A27DB-BD31-4B8C-83A1-F6EECF244321}">
                        <p14:modId xmlns:p14="http://schemas.microsoft.com/office/powerpoint/2010/main" val="3822441953"/>
                      </p:ext>
                    </p:extLst>
                  </p:nvPr>
                </p:nvGraphicFramePr>
                <p:xfrm>
                  <a:off x="6853215" y="2253649"/>
                  <a:ext cx="448068" cy="538703"/>
                </p:xfrm>
                <a:graphic>
                  <a:graphicData uri="http://schemas.openxmlformats.org/presentationml/2006/ole">
                    <mc:AlternateContent>
                      <mc:Choice xmlns:v="urn:schemas-microsoft-com:vml" Requires="v">
                        <p:oleObj name="数式" r:id="rId13" imgW="190440" imgH="228600" progId="Equation.3">
                          <p:embed/>
                        </p:oleObj>
                      </mc:Choice>
                      <mc:Fallback>
                        <p:oleObj name="数式" r:id="rId13" imgW="190440" imgH="228600" progId="Equation.3">
                          <p:embed/>
                          <p:pic>
                            <p:nvPicPr>
                              <p:cNvPr id="12" name="オブジェクト 11">
                                <a:extLst>
                                  <a:ext uri="{FF2B5EF4-FFF2-40B4-BE49-F238E27FC236}">
                                    <a16:creationId xmlns:a16="http://schemas.microsoft.com/office/drawing/2014/main" id="{0882E4F1-B385-1BF9-C44E-512B6462AA46}"/>
                                  </a:ext>
                                </a:extLst>
                              </p:cNvPr>
                              <p:cNvPicPr/>
                              <p:nvPr/>
                            </p:nvPicPr>
                            <p:blipFill>
                              <a:blip r:embed="rId14"/>
                              <a:stretch>
                                <a:fillRect/>
                              </a:stretch>
                            </p:blipFill>
                            <p:spPr>
                              <a:xfrm>
                                <a:off x="6853215" y="2253649"/>
                                <a:ext cx="448068" cy="53870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5" imgW="190440" imgH="228600" progId="Equation.3">
                          <p:embed/>
                        </p:oleObj>
                      </mc:Choice>
                      <mc:Fallback>
                        <p:oleObj name="数式" r:id="rId15"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6"/>
                              <a:stretch>
                                <a:fillRect/>
                              </a:stretch>
                            </p:blipFill>
                            <p:spPr>
                              <a:xfrm>
                                <a:off x="8506745" y="2249646"/>
                                <a:ext cx="448069" cy="539980"/>
                              </a:xfrm>
                              <a:prstGeom prst="rect">
                                <a:avLst/>
                              </a:prstGeom>
                            </p:spPr>
                          </p:pic>
                        </p:oleObj>
                      </mc:Fallback>
                    </mc:AlternateContent>
                  </a:graphicData>
                </a:graphic>
              </p:graphicFrame>
            </mc:Choice>
            <mc:Fallback xmlns="">
              <p:graphicFrame>
                <p:nvGraphicFramePr>
                  <p:cNvPr id="13" name="オブジェクト 12">
                    <a:extLst>
                      <a:ext uri="{FF2B5EF4-FFF2-40B4-BE49-F238E27FC236}">
                        <a16:creationId xmlns:a16="http://schemas.microsoft.com/office/drawing/2014/main" id="{0B7EF02A-BC76-121D-DEF0-653084702504}"/>
                      </a:ext>
                    </a:extLst>
                  </p:cNvPr>
                  <p:cNvGraphicFramePr>
                    <a:graphicFrameLocks noChangeAspect="1"/>
                  </p:cNvGraphicFramePr>
                  <p:nvPr>
                    <p:extLst>
                      <p:ext uri="{D42A27DB-BD31-4B8C-83A1-F6EECF244321}">
                        <p14:modId xmlns:p14="http://schemas.microsoft.com/office/powerpoint/2010/main" val="3332095448"/>
                      </p:ext>
                    </p:extLst>
                  </p:nvPr>
                </p:nvGraphicFramePr>
                <p:xfrm>
                  <a:off x="8506745" y="2249646"/>
                  <a:ext cx="448069" cy="539980"/>
                </p:xfrm>
                <a:graphic>
                  <a:graphicData uri="http://schemas.openxmlformats.org/presentationml/2006/ole">
                    <mc:AlternateContent>
                      <mc:Choice xmlns:v="urn:schemas-microsoft-com:vml" Requires="v">
                        <p:oleObj name="数式" r:id="rId17" imgW="190440" imgH="228600" progId="Equation.3">
                          <p:embed/>
                        </p:oleObj>
                      </mc:Choice>
                      <mc:Fallback>
                        <p:oleObj name="数式" r:id="rId17" imgW="190440" imgH="228600" progId="Equation.3">
                          <p:embed/>
                          <p:pic>
                            <p:nvPicPr>
                              <p:cNvPr id="13" name="オブジェクト 12">
                                <a:extLst>
                                  <a:ext uri="{FF2B5EF4-FFF2-40B4-BE49-F238E27FC236}">
                                    <a16:creationId xmlns:a16="http://schemas.microsoft.com/office/drawing/2014/main" id="{0B7EF02A-BC76-121D-DEF0-653084702504}"/>
                                  </a:ext>
                                </a:extLst>
                              </p:cNvPr>
                              <p:cNvPicPr/>
                              <p:nvPr/>
                            </p:nvPicPr>
                            <p:blipFill>
                              <a:blip r:embed="rId18"/>
                              <a:stretch>
                                <a:fillRect/>
                              </a:stretch>
                            </p:blipFill>
                            <p:spPr>
                              <a:xfrm>
                                <a:off x="8506745" y="2249646"/>
                                <a:ext cx="448069" cy="539980"/>
                              </a:xfrm>
                              <a:prstGeom prst="rect">
                                <a:avLst/>
                              </a:prstGeom>
                            </p:spPr>
                          </p:pic>
                        </p:oleObj>
                      </mc:Fallback>
                    </mc:AlternateContent>
                  </a:graphicData>
                </a:graphic>
              </p:graphicFrame>
            </mc:Fallback>
          </mc:AlternateContent>
        </p:grpSp>
      </p:grpSp>
      <p:pic>
        <p:nvPicPr>
          <p:cNvPr id="15" name="図 14" descr="ダイアグラム&#10;&#10;AI 生成コンテンツは誤りを含む可能性があります。">
            <a:extLst>
              <a:ext uri="{FF2B5EF4-FFF2-40B4-BE49-F238E27FC236}">
                <a16:creationId xmlns:a16="http://schemas.microsoft.com/office/drawing/2014/main" id="{46AC7350-25D3-6F56-D90F-FF807FEF502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6065" y="2583543"/>
            <a:ext cx="4211249" cy="2350465"/>
          </a:xfrm>
          <a:prstGeom prst="rect">
            <a:avLst/>
          </a:prstGeom>
        </p:spPr>
      </p:pic>
    </p:spTree>
    <p:extLst>
      <p:ext uri="{BB962C8B-B14F-4D97-AF65-F5344CB8AC3E}">
        <p14:creationId xmlns:p14="http://schemas.microsoft.com/office/powerpoint/2010/main" val="73446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B748F-FFBC-8D65-6EE8-E8AFF554C02F}"/>
              </a:ext>
            </a:extLst>
          </p:cNvPr>
          <p:cNvSpPr>
            <a:spLocks noGrp="1"/>
          </p:cNvSpPr>
          <p:nvPr>
            <p:ph type="title"/>
          </p:nvPr>
        </p:nvSpPr>
        <p:spPr/>
        <p:txBody>
          <a:bodyPr/>
          <a:lstStyle/>
          <a:p>
            <a:r>
              <a:rPr kumimoji="1" lang="en-US" altLang="ja-JP" dirty="0"/>
              <a:t>FR-4</a:t>
            </a:r>
            <a:r>
              <a:rPr kumimoji="1" lang="ja-JP" altLang="en-US" dirty="0"/>
              <a:t>での共振ピーク</a:t>
            </a:r>
          </a:p>
        </p:txBody>
      </p:sp>
      <p:pic>
        <p:nvPicPr>
          <p:cNvPr id="5" name="コンテンツ プレースホルダー 5" descr="グラフ&#10;&#10;自動的に生成された説明">
            <a:extLst>
              <a:ext uri="{FF2B5EF4-FFF2-40B4-BE49-F238E27FC236}">
                <a16:creationId xmlns:a16="http://schemas.microsoft.com/office/drawing/2014/main" id="{E3664D9F-B789-342B-CE4C-A63B82D14B16}"/>
              </a:ext>
            </a:extLst>
          </p:cNvPr>
          <p:cNvPicPr>
            <a:picLocks noChangeAspect="1"/>
          </p:cNvPicPr>
          <p:nvPr/>
        </p:nvPicPr>
        <p:blipFill>
          <a:blip r:embed="rId3">
            <a:extLst>
              <a:ext uri="{28A0092B-C50C-407E-A947-70E740481C1C}">
                <a14:useLocalDpi xmlns:a14="http://schemas.microsoft.com/office/drawing/2010/main" val="0"/>
              </a:ext>
            </a:extLst>
          </a:blip>
          <a:srcRect r="3942"/>
          <a:stretch/>
        </p:blipFill>
        <p:spPr>
          <a:xfrm>
            <a:off x="1259528" y="1169998"/>
            <a:ext cx="6510355" cy="5083175"/>
          </a:xfrm>
          <a:prstGeom prst="rect">
            <a:avLst/>
          </a:prstGeom>
        </p:spPr>
      </p:pic>
      <p:grpSp>
        <p:nvGrpSpPr>
          <p:cNvPr id="6" name="グループ化 5">
            <a:extLst>
              <a:ext uri="{FF2B5EF4-FFF2-40B4-BE49-F238E27FC236}">
                <a16:creationId xmlns:a16="http://schemas.microsoft.com/office/drawing/2014/main" id="{45FA91A8-5C0C-252F-EC01-AC6477727954}"/>
              </a:ext>
            </a:extLst>
          </p:cNvPr>
          <p:cNvGrpSpPr/>
          <p:nvPr/>
        </p:nvGrpSpPr>
        <p:grpSpPr>
          <a:xfrm>
            <a:off x="5062889" y="846832"/>
            <a:ext cx="3452460" cy="2002246"/>
            <a:chOff x="5062889" y="846832"/>
            <a:chExt cx="3452460" cy="2002246"/>
          </a:xfrm>
        </p:grpSpPr>
        <p:sp>
          <p:nvSpPr>
            <p:cNvPr id="7" name="楕円 6">
              <a:extLst>
                <a:ext uri="{FF2B5EF4-FFF2-40B4-BE49-F238E27FC236}">
                  <a16:creationId xmlns:a16="http://schemas.microsoft.com/office/drawing/2014/main" id="{857ED620-7599-D86D-D7C4-9060C552B37B}"/>
                </a:ext>
              </a:extLst>
            </p:cNvPr>
            <p:cNvSpPr/>
            <p:nvPr/>
          </p:nvSpPr>
          <p:spPr>
            <a:xfrm>
              <a:off x="5062889" y="1433211"/>
              <a:ext cx="2492943" cy="14158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8D32F6-EFF3-A9FE-D9BC-6E9ABADB0479}"/>
                </a:ext>
              </a:extLst>
            </p:cNvPr>
            <p:cNvSpPr txBox="1"/>
            <p:nvPr/>
          </p:nvSpPr>
          <p:spPr>
            <a:xfrm>
              <a:off x="5565206" y="846832"/>
              <a:ext cx="2950143"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70GHz</a:t>
              </a:r>
              <a:r>
                <a:rPr kumimoji="1" lang="ja-JP" altLang="en-US" dirty="0">
                  <a:latin typeface="メイリオ" panose="020B0604030504040204" pitchFamily="50" charset="-128"/>
                  <a:ea typeface="メイリオ" panose="020B0604030504040204" pitchFamily="50" charset="-128"/>
                </a:rPr>
                <a:t>以上で共振ピークが崩れ始める</a:t>
              </a:r>
            </a:p>
          </p:txBody>
        </p:sp>
      </p:grpSp>
      <p:sp>
        <p:nvSpPr>
          <p:cNvPr id="9" name="正方形/長方形 8">
            <a:extLst>
              <a:ext uri="{FF2B5EF4-FFF2-40B4-BE49-F238E27FC236}">
                <a16:creationId xmlns:a16="http://schemas.microsoft.com/office/drawing/2014/main" id="{C0055F89-AF6F-72EC-0238-FFDB9941AFC6}"/>
              </a:ext>
            </a:extLst>
          </p:cNvPr>
          <p:cNvSpPr/>
          <p:nvPr/>
        </p:nvSpPr>
        <p:spPr>
          <a:xfrm>
            <a:off x="1108711" y="1314451"/>
            <a:ext cx="4103370" cy="472059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2E454-37A3-D9F7-710B-00D810E0619E}"/>
              </a:ext>
            </a:extLst>
          </p:cNvPr>
          <p:cNvSpPr>
            <a:spLocks noGrp="1"/>
          </p:cNvSpPr>
          <p:nvPr>
            <p:ph type="title"/>
          </p:nvPr>
        </p:nvSpPr>
        <p:spPr/>
        <p:txBody>
          <a:bodyPr/>
          <a:lstStyle/>
          <a:p>
            <a:r>
              <a:rPr kumimoji="1" lang="en-US" altLang="ja-JP" sz="2400" dirty="0"/>
              <a:t>MEGTRON</a:t>
            </a:r>
            <a:r>
              <a:rPr lang="en-US" altLang="ja-JP" sz="2400" dirty="0"/>
              <a:t>6</a:t>
            </a:r>
            <a:r>
              <a:rPr lang="ja-JP" altLang="en-US" sz="2400" dirty="0"/>
              <a:t> 基板での測定（フルバンドスイープ）</a:t>
            </a:r>
            <a:endParaRPr kumimoji="1" lang="ja-JP" altLang="en-US" sz="2400" dirty="0"/>
          </a:p>
        </p:txBody>
      </p:sp>
      <p:pic>
        <p:nvPicPr>
          <p:cNvPr id="6" name="コンテンツ プレースホルダー 5" descr="グラフ&#10;&#10;AI 生成コンテンツは誤りを含む可能性があります。">
            <a:extLst>
              <a:ext uri="{FF2B5EF4-FFF2-40B4-BE49-F238E27FC236}">
                <a16:creationId xmlns:a16="http://schemas.microsoft.com/office/drawing/2014/main" id="{A083BE66-25DD-57F2-643C-D48A43065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282"/>
            <a:ext cx="9144000" cy="4548188"/>
          </a:xfrm>
        </p:spPr>
      </p:pic>
      <p:sp>
        <p:nvSpPr>
          <p:cNvPr id="7" name="楕円 6">
            <a:extLst>
              <a:ext uri="{FF2B5EF4-FFF2-40B4-BE49-F238E27FC236}">
                <a16:creationId xmlns:a16="http://schemas.microsoft.com/office/drawing/2014/main" id="{7ACFBD60-B230-1E04-C15A-7EBB66F4AAC5}"/>
              </a:ext>
            </a:extLst>
          </p:cNvPr>
          <p:cNvSpPr/>
          <p:nvPr/>
        </p:nvSpPr>
        <p:spPr>
          <a:xfrm>
            <a:off x="6200078" y="1754459"/>
            <a:ext cx="2170771" cy="10779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5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FD58D-6BF6-BC6D-C4C9-5A338D944D76}"/>
              </a:ext>
            </a:extLst>
          </p:cNvPr>
          <p:cNvSpPr>
            <a:spLocks noGrp="1"/>
          </p:cNvSpPr>
          <p:nvPr>
            <p:ph type="title"/>
          </p:nvPr>
        </p:nvSpPr>
        <p:spPr/>
        <p:txBody>
          <a:bodyPr/>
          <a:lstStyle/>
          <a:p>
            <a:r>
              <a:rPr lang="ja-JP" altLang="en-US" dirty="0"/>
              <a:t>誘電率</a:t>
            </a:r>
            <a:endParaRPr kumimoji="1" lang="ja-JP" altLang="en-US" dirty="0"/>
          </a:p>
        </p:txBody>
      </p:sp>
      <p:pic>
        <p:nvPicPr>
          <p:cNvPr id="6" name="コンテンツ プレースホルダー 5">
            <a:extLst>
              <a:ext uri="{FF2B5EF4-FFF2-40B4-BE49-F238E27FC236}">
                <a16:creationId xmlns:a16="http://schemas.microsoft.com/office/drawing/2014/main" id="{0134F9B1-C6D2-2343-54A4-BB5CD3A984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1361282"/>
            <a:ext cx="9144000" cy="4548188"/>
          </a:xfrm>
        </p:spPr>
      </p:pic>
    </p:spTree>
    <p:extLst>
      <p:ext uri="{BB962C8B-B14F-4D97-AF65-F5344CB8AC3E}">
        <p14:creationId xmlns:p14="http://schemas.microsoft.com/office/powerpoint/2010/main" val="1126327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1EC38-FEFB-23D1-72BE-91AEB8B389A6}"/>
              </a:ext>
            </a:extLst>
          </p:cNvPr>
          <p:cNvSpPr>
            <a:spLocks noGrp="1"/>
          </p:cNvSpPr>
          <p:nvPr>
            <p:ph type="title"/>
          </p:nvPr>
        </p:nvSpPr>
        <p:spPr/>
        <p:txBody>
          <a:bodyPr/>
          <a:lstStyle/>
          <a:p>
            <a:r>
              <a:rPr lang="ja-JP" altLang="en-US" dirty="0"/>
              <a:t>誘電正接</a:t>
            </a:r>
            <a:endParaRPr kumimoji="1" lang="ja-JP" altLang="en-US" dirty="0"/>
          </a:p>
        </p:txBody>
      </p:sp>
      <p:pic>
        <p:nvPicPr>
          <p:cNvPr id="12" name="コンテンツ プレースホルダー 11" descr="写真, テーブル, 光, 吊るす が含まれている画像&#10;&#10;AI 生成コンテンツは誤りを含む可能性があります。">
            <a:extLst>
              <a:ext uri="{FF2B5EF4-FFF2-40B4-BE49-F238E27FC236}">
                <a16:creationId xmlns:a16="http://schemas.microsoft.com/office/drawing/2014/main" id="{4D49DF63-181A-4A0C-17D6-568722984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1" y="1338302"/>
            <a:ext cx="9236402" cy="4594148"/>
          </a:xfrm>
        </p:spPr>
      </p:pic>
    </p:spTree>
    <p:extLst>
      <p:ext uri="{BB962C8B-B14F-4D97-AF65-F5344CB8AC3E}">
        <p14:creationId xmlns:p14="http://schemas.microsoft.com/office/powerpoint/2010/main" val="84190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9DA5-448E-8AC4-52BF-9E91B2CCDCE7}"/>
              </a:ext>
            </a:extLst>
          </p:cNvPr>
          <p:cNvSpPr>
            <a:spLocks noGrp="1"/>
          </p:cNvSpPr>
          <p:nvPr>
            <p:ph type="title"/>
          </p:nvPr>
        </p:nvSpPr>
        <p:spPr/>
        <p:txBody>
          <a:bodyPr/>
          <a:lstStyle/>
          <a:p>
            <a:r>
              <a:rPr kumimoji="1" lang="zh-TW" altLang="en-US" dirty="0"/>
              <a:t>試料作製手順</a:t>
            </a:r>
            <a:endParaRPr kumimoji="1" lang="ja-JP" altLang="en-US" dirty="0"/>
          </a:p>
        </p:txBody>
      </p:sp>
      <p:sp>
        <p:nvSpPr>
          <p:cNvPr id="3" name="コンテンツ プレースホルダー 2">
            <a:extLst>
              <a:ext uri="{FF2B5EF4-FFF2-40B4-BE49-F238E27FC236}">
                <a16:creationId xmlns:a16="http://schemas.microsoft.com/office/drawing/2014/main" id="{BC97F159-9149-C5B1-AE2D-B0EA98857342}"/>
              </a:ext>
            </a:extLst>
          </p:cNvPr>
          <p:cNvSpPr>
            <a:spLocks noGrp="1"/>
          </p:cNvSpPr>
          <p:nvPr>
            <p:ph idx="1"/>
          </p:nvPr>
        </p:nvSpPr>
        <p:spPr>
          <a:xfrm>
            <a:off x="10823473" y="677470"/>
            <a:ext cx="7886700" cy="5083454"/>
          </a:xfrm>
        </p:spPr>
        <p:txBody>
          <a:bodyPr/>
          <a:lstStyle/>
          <a:p>
            <a:r>
              <a:rPr lang="ja-JP" altLang="en-US" dirty="0"/>
              <a:t>円板状（または角を切り落とした八角形）の銅箔付き誘電体を</a:t>
            </a:r>
            <a:r>
              <a:rPr lang="en-US" altLang="ja-JP" dirty="0"/>
              <a:t>3</a:t>
            </a:r>
            <a:r>
              <a:rPr lang="ja-JP" altLang="en-US" dirty="0"/>
              <a:t>枚用意する</a:t>
            </a:r>
          </a:p>
          <a:p>
            <a:r>
              <a:rPr lang="en-US" altLang="ja-JP" dirty="0"/>
              <a:t>1</a:t>
            </a:r>
            <a:r>
              <a:rPr lang="ja-JP" altLang="en-US" dirty="0"/>
              <a:t>枚は中心に</a:t>
            </a:r>
            <a:r>
              <a:rPr lang="en-US" altLang="ja-JP" dirty="0"/>
              <a:t>Φ15mm</a:t>
            </a:r>
            <a:r>
              <a:rPr lang="ja-JP" altLang="en-US" dirty="0"/>
              <a:t>のシールを貼り、銅箔円板を残してエッチングする（銅箔保護）</a:t>
            </a:r>
          </a:p>
          <a:p>
            <a:r>
              <a:rPr lang="ja-JP" altLang="en-US" dirty="0"/>
              <a:t>残り</a:t>
            </a:r>
            <a:r>
              <a:rPr lang="en-US" altLang="ja-JP" dirty="0"/>
              <a:t>2</a:t>
            </a:r>
            <a:r>
              <a:rPr lang="ja-JP" altLang="en-US" dirty="0"/>
              <a:t>枚は銅箔を除去するようにエッチングする（銅箔なし）</a:t>
            </a:r>
          </a:p>
          <a:p>
            <a:endParaRPr kumimoji="1" lang="ja-JP" altLang="en-US" dirty="0"/>
          </a:p>
        </p:txBody>
      </p:sp>
      <p:grpSp>
        <p:nvGrpSpPr>
          <p:cNvPr id="46" name="グループ化 45">
            <a:extLst>
              <a:ext uri="{FF2B5EF4-FFF2-40B4-BE49-F238E27FC236}">
                <a16:creationId xmlns:a16="http://schemas.microsoft.com/office/drawing/2014/main" id="{CC562424-B83C-35D7-BBA6-EF066A84C732}"/>
              </a:ext>
            </a:extLst>
          </p:cNvPr>
          <p:cNvGrpSpPr/>
          <p:nvPr/>
        </p:nvGrpSpPr>
        <p:grpSpPr>
          <a:xfrm>
            <a:off x="117390" y="913126"/>
            <a:ext cx="8636095" cy="3081212"/>
            <a:chOff x="117390" y="913126"/>
            <a:chExt cx="8636095" cy="3081212"/>
          </a:xfrm>
        </p:grpSpPr>
        <p:sp>
          <p:nvSpPr>
            <p:cNvPr id="5" name="楕円 4">
              <a:extLst>
                <a:ext uri="{FF2B5EF4-FFF2-40B4-BE49-F238E27FC236}">
                  <a16:creationId xmlns:a16="http://schemas.microsoft.com/office/drawing/2014/main" id="{BD1BE245-F18D-C4A5-373C-F8FBE4B71959}"/>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8" name="直線矢印コネクタ 7">
              <a:extLst>
                <a:ext uri="{FF2B5EF4-FFF2-40B4-BE49-F238E27FC236}">
                  <a16:creationId xmlns:a16="http://schemas.microsoft.com/office/drawing/2014/main" id="{7B9E6650-9E2F-6168-D4F2-1903DD58E833}"/>
                </a:ext>
              </a:extLst>
            </p:cNvPr>
            <p:cNvCxnSpPr>
              <a:cxnSpLocks/>
              <a:stCxn id="5" idx="2"/>
              <a:endCxn id="5"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7FEEB86B-802E-5AF1-87E3-F04AEA19379E}"/>
                </a:ext>
              </a:extLst>
            </p:cNvPr>
            <p:cNvGrpSpPr/>
            <p:nvPr/>
          </p:nvGrpSpPr>
          <p:grpSpPr>
            <a:xfrm>
              <a:off x="1900104" y="1330601"/>
              <a:ext cx="1648132" cy="2219831"/>
              <a:chOff x="3209618" y="683608"/>
              <a:chExt cx="2094270" cy="2820725"/>
            </a:xfrm>
          </p:grpSpPr>
          <p:sp>
            <p:nvSpPr>
              <p:cNvPr id="13" name="楕円 12">
                <a:extLst>
                  <a:ext uri="{FF2B5EF4-FFF2-40B4-BE49-F238E27FC236}">
                    <a16:creationId xmlns:a16="http://schemas.microsoft.com/office/drawing/2014/main" id="{2A4740D4-93E5-ABAB-FEEC-8E903D9B153A}"/>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14" name="楕円 13">
                <a:extLst>
                  <a:ext uri="{FF2B5EF4-FFF2-40B4-BE49-F238E27FC236}">
                    <a16:creationId xmlns:a16="http://schemas.microsoft.com/office/drawing/2014/main" id="{12AF6A99-EF5E-A46A-704B-4E1BC3FE0E4A}"/>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E89B996-2A08-3E2E-3FF2-FC2DF1F789B1}"/>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7075088-734C-9E6B-1431-06EA1D0D3EC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A30B28D-EFF5-6FA8-F589-7BC69693514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32" name="直線コネクタ 31">
                <a:extLst>
                  <a:ext uri="{FF2B5EF4-FFF2-40B4-BE49-F238E27FC236}">
                    <a16:creationId xmlns:a16="http://schemas.microsoft.com/office/drawing/2014/main" id="{1038E282-E3AD-A1DB-6F59-44694E191D83}"/>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矢印: 右 34">
              <a:extLst>
                <a:ext uri="{FF2B5EF4-FFF2-40B4-BE49-F238E27FC236}">
                  <a16:creationId xmlns:a16="http://schemas.microsoft.com/office/drawing/2014/main" id="{525C47CF-0492-5690-01D9-E55F6875C520}"/>
                </a:ext>
              </a:extLst>
            </p:cNvPr>
            <p:cNvSpPr/>
            <p:nvPr/>
          </p:nvSpPr>
          <p:spPr>
            <a:xfrm>
              <a:off x="3717851" y="1787358"/>
              <a:ext cx="180913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6" name="楕円 35">
              <a:extLst>
                <a:ext uri="{FF2B5EF4-FFF2-40B4-BE49-F238E27FC236}">
                  <a16:creationId xmlns:a16="http://schemas.microsoft.com/office/drawing/2014/main" id="{B903C378-DEF2-594D-9FED-51B339A11ED6}"/>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7" name="グループ化 36">
              <a:extLst>
                <a:ext uri="{FF2B5EF4-FFF2-40B4-BE49-F238E27FC236}">
                  <a16:creationId xmlns:a16="http://schemas.microsoft.com/office/drawing/2014/main" id="{A6457740-A06B-8218-832C-FA6E2533EE04}"/>
                </a:ext>
              </a:extLst>
            </p:cNvPr>
            <p:cNvGrpSpPr/>
            <p:nvPr/>
          </p:nvGrpSpPr>
          <p:grpSpPr>
            <a:xfrm>
              <a:off x="7105353" y="1451342"/>
              <a:ext cx="1648132" cy="2219831"/>
              <a:chOff x="3209618" y="683608"/>
              <a:chExt cx="2094270" cy="2820725"/>
            </a:xfrm>
          </p:grpSpPr>
          <p:sp>
            <p:nvSpPr>
              <p:cNvPr id="38" name="楕円 37">
                <a:extLst>
                  <a:ext uri="{FF2B5EF4-FFF2-40B4-BE49-F238E27FC236}">
                    <a16:creationId xmlns:a16="http://schemas.microsoft.com/office/drawing/2014/main" id="{99FDFE0A-2099-4E40-F00A-9807782E09AB}"/>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9" name="楕円 38">
                <a:extLst>
                  <a:ext uri="{FF2B5EF4-FFF2-40B4-BE49-F238E27FC236}">
                    <a16:creationId xmlns:a16="http://schemas.microsoft.com/office/drawing/2014/main" id="{266A3303-3128-768F-42AD-67F8572E73A2}"/>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B95A48E-9C6B-29D4-118A-5D0A1F7C9563}"/>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7B6F3D6-8004-CF43-F146-49DE8362F4ED}"/>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760CF9E-CA15-AFBB-94AD-70729CCD8EEC}"/>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3" name="直線コネクタ 42">
                <a:extLst>
                  <a:ext uri="{FF2B5EF4-FFF2-40B4-BE49-F238E27FC236}">
                    <a16:creationId xmlns:a16="http://schemas.microsoft.com/office/drawing/2014/main" id="{1103241B-BA1E-89BC-2985-E0644E5A893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2EBC8E5-2FD0-8268-C879-C99F1D6FF99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8245153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B0EC1-0B2D-07A0-679E-299F90DC20B0}"/>
              </a:ext>
            </a:extLst>
          </p:cNvPr>
          <p:cNvSpPr>
            <a:spLocks noGrp="1"/>
          </p:cNvSpPr>
          <p:nvPr>
            <p:ph type="title"/>
          </p:nvPr>
        </p:nvSpPr>
        <p:spPr/>
        <p:txBody>
          <a:bodyPr/>
          <a:lstStyle/>
          <a:p>
            <a:r>
              <a:rPr kumimoji="1" lang="ja-JP" altLang="en-US" dirty="0"/>
              <a:t>エッチングの要点（安全）</a:t>
            </a:r>
          </a:p>
        </p:txBody>
      </p:sp>
      <p:sp>
        <p:nvSpPr>
          <p:cNvPr id="3" name="コンテンツ プレースホルダー 2">
            <a:extLst>
              <a:ext uri="{FF2B5EF4-FFF2-40B4-BE49-F238E27FC236}">
                <a16:creationId xmlns:a16="http://schemas.microsoft.com/office/drawing/2014/main" id="{509B5141-5D10-E710-030A-22C4CDB18D26}"/>
              </a:ext>
            </a:extLst>
          </p:cNvPr>
          <p:cNvSpPr>
            <a:spLocks noGrp="1"/>
          </p:cNvSpPr>
          <p:nvPr>
            <p:ph idx="1"/>
          </p:nvPr>
        </p:nvSpPr>
        <p:spPr/>
        <p:txBody>
          <a:bodyPr/>
          <a:lstStyle/>
          <a:p>
            <a:r>
              <a:rPr lang="ja-JP" altLang="en-US" b="1" dirty="0"/>
              <a:t>温度管理</a:t>
            </a:r>
            <a:r>
              <a:rPr lang="ja-JP" altLang="en-US" dirty="0"/>
              <a:t>：約</a:t>
            </a:r>
            <a:r>
              <a:rPr lang="en-US" altLang="ja-JP" dirty="0"/>
              <a:t>40〜42°C</a:t>
            </a:r>
            <a:r>
              <a:rPr lang="ja-JP" altLang="en-US" dirty="0"/>
              <a:t>で行うと安定します。</a:t>
            </a:r>
          </a:p>
          <a:p>
            <a:r>
              <a:rPr lang="ja-JP" altLang="en-US" b="1" dirty="0"/>
              <a:t>換気と</a:t>
            </a:r>
            <a:r>
              <a:rPr lang="en-US" altLang="ja-JP" b="1" dirty="0"/>
              <a:t>PPE</a:t>
            </a:r>
            <a:r>
              <a:rPr lang="ja-JP" altLang="en-US" dirty="0"/>
              <a:t>：換気、耐薬品手袋、ゴーグル、ラボコートを必ず着用。</a:t>
            </a:r>
          </a:p>
          <a:p>
            <a:r>
              <a:rPr lang="ja-JP" altLang="en-US" b="1" dirty="0"/>
              <a:t>廃液処理</a:t>
            </a:r>
            <a:r>
              <a:rPr lang="ja-JP" altLang="en-US" dirty="0"/>
              <a:t>：下水に流さず、所属機関の手順で処分。</a:t>
            </a:r>
          </a:p>
          <a:p>
            <a:r>
              <a:rPr lang="ja-JP" altLang="en-US" b="1" dirty="0"/>
              <a:t>作業台や床の保護</a:t>
            </a:r>
            <a:r>
              <a:rPr lang="ja-JP" altLang="en-US" dirty="0"/>
              <a:t>：新聞紙やビニールシートを敷き、薬品で周囲を汚さないようにする。</a:t>
            </a:r>
          </a:p>
          <a:p>
            <a:endParaRPr kumimoji="1" lang="ja-JP" altLang="en-US" dirty="0"/>
          </a:p>
        </p:txBody>
      </p:sp>
    </p:spTree>
    <p:extLst>
      <p:ext uri="{BB962C8B-B14F-4D97-AF65-F5344CB8AC3E}">
        <p14:creationId xmlns:p14="http://schemas.microsoft.com/office/powerpoint/2010/main" val="2281274335"/>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3FE82D-2B53-C081-1002-396F5E92F1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300113-D614-F33A-70D9-107997FC0ABA}"/>
              </a:ext>
            </a:extLst>
          </p:cNvPr>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a:extLst>
              <a:ext uri="{FF2B5EF4-FFF2-40B4-BE49-F238E27FC236}">
                <a16:creationId xmlns:a16="http://schemas.microsoft.com/office/drawing/2014/main" id="{B3004543-89A1-C528-3E1E-FEA2571D4F56}"/>
              </a:ext>
            </a:extLst>
          </p:cNvPr>
          <p:cNvSpPr>
            <a:spLocks noGrp="1"/>
          </p:cNvSpPr>
          <p:nvPr>
            <p:ph idx="1"/>
          </p:nvPr>
        </p:nvSpPr>
        <p:spPr/>
        <p:txBody>
          <a:bodyPr>
            <a:normAutofit/>
          </a:bodyPr>
          <a:lstStyle/>
          <a:p>
            <a:r>
              <a:rPr lang="ja-JP" altLang="en-US" sz="2000" dirty="0"/>
              <a:t>これからの社会を支えるのは高周波技術。</a:t>
            </a:r>
            <a:endParaRPr lang="en-US" altLang="ja-JP" sz="2000" dirty="0"/>
          </a:p>
          <a:p>
            <a:r>
              <a:rPr lang="ja-JP" altLang="en-US" sz="2000" dirty="0"/>
              <a:t>データセンター内では、とても高い周波数での通信が必要になる。</a:t>
            </a:r>
          </a:p>
          <a:p>
            <a:r>
              <a:rPr lang="ja-JP" altLang="en-US" sz="2000" dirty="0"/>
              <a:t>ハードウェア（基板・ケーブル・コネクタ）には </a:t>
            </a:r>
            <a:r>
              <a:rPr lang="en-US" altLang="ja-JP" sz="2000" b="1" dirty="0"/>
              <a:t>100GHz</a:t>
            </a:r>
            <a:r>
              <a:rPr lang="ja-JP" altLang="en-US" sz="2000" dirty="0"/>
              <a:t> までの通信性能が求められる。</a:t>
            </a:r>
          </a:p>
          <a:p>
            <a:r>
              <a:rPr lang="ja-JP" altLang="en-US" sz="2000" dirty="0"/>
              <a:t>高周波信号では、基板の材料特性が通信品質・損失に大きく影響。</a:t>
            </a:r>
          </a:p>
          <a:p>
            <a:r>
              <a:rPr lang="ja-JP" altLang="en-US" sz="2000" dirty="0"/>
              <a:t>プリント基板では </a:t>
            </a:r>
            <a:r>
              <a:rPr lang="ja-JP" altLang="en-US" sz="2000" b="1" dirty="0"/>
              <a:t>表皮効果</a:t>
            </a:r>
            <a:r>
              <a:rPr lang="ja-JP" altLang="en-US" sz="2000" dirty="0"/>
              <a:t> や </a:t>
            </a:r>
            <a:r>
              <a:rPr lang="ja-JP" altLang="en-US" sz="2000" b="1" dirty="0"/>
              <a:t>誘電体損</a:t>
            </a:r>
            <a:r>
              <a:rPr lang="ja-JP" altLang="en-US" sz="2000" dirty="0"/>
              <a:t> による損失が発生。</a:t>
            </a:r>
            <a:endParaRPr lang="en-US" altLang="ja-JP" sz="2000" dirty="0"/>
          </a:p>
        </p:txBody>
      </p:sp>
      <p:pic>
        <p:nvPicPr>
          <p:cNvPr id="1026" name="Picture 2">
            <a:extLst>
              <a:ext uri="{FF2B5EF4-FFF2-40B4-BE49-F238E27FC236}">
                <a16:creationId xmlns:a16="http://schemas.microsoft.com/office/drawing/2014/main" id="{5B2BC9E9-A67A-9F94-D174-C6463039BA7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489" b="-6380"/>
          <a:stretch>
            <a:fillRect/>
          </a:stretch>
        </p:blipFill>
        <p:spPr bwMode="auto">
          <a:xfrm>
            <a:off x="-4736670" y="-270207"/>
            <a:ext cx="4661807" cy="3373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オブジェクト 4">
                <a:extLst>
                  <a:ext uri="{FF2B5EF4-FFF2-40B4-BE49-F238E27FC236}">
                    <a16:creationId xmlns:a16="http://schemas.microsoft.com/office/drawing/2014/main" id="{26DF7F7C-FE78-954B-164B-B6F8C9CAD6A6}"/>
                  </a:ext>
                </a:extLst>
              </p:cNvPr>
              <p:cNvSpPr txBox="1"/>
              <p:nvPr/>
            </p:nvSpPr>
            <p:spPr>
              <a:xfrm>
                <a:off x="-4115502" y="4552753"/>
                <a:ext cx="1914525" cy="53219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𝑅</m:t>
                              </m:r>
                            </m:e>
                            <m:sub>
                              <m:r>
                                <m:rPr>
                                  <m:sty m:val="p"/>
                                </m:rPr>
                                <a:rPr lang="ja-JP" altLang="en-US" sz="1400" i="0">
                                  <a:solidFill>
                                    <a:srgbClr val="000000"/>
                                  </a:solidFill>
                                  <a:latin typeface="Cambria Math" panose="02040503050406030204" pitchFamily="18" charset="0"/>
                                </a:rPr>
                                <m:t>s</m:t>
                              </m:r>
                            </m:sub>
                          </m:sSub>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𝑍</m:t>
                              </m:r>
                            </m:e>
                            <m:sub>
                              <m:r>
                                <a:rPr lang="ja-JP" altLang="en-US" sz="1400" i="1">
                                  <a:solidFill>
                                    <a:srgbClr val="000000"/>
                                  </a:solidFill>
                                  <a:latin typeface="Cambria Math" panose="02040503050406030204" pitchFamily="18" charset="0"/>
                                </a:rPr>
                                <m:t>0</m:t>
                              </m:r>
                            </m:sub>
                          </m:sSub>
                          <m:r>
                            <a:rPr lang="ja-JP" altLang="en-US" sz="1400" i="1">
                              <a:solidFill>
                                <a:srgbClr val="000000"/>
                              </a:solidFill>
                              <a:latin typeface="Cambria Math" panose="02040503050406030204" pitchFamily="18" charset="0"/>
                            </a:rPr>
                            <m:t>𝑊</m:t>
                          </m:r>
                        </m:den>
                      </m:f>
                    </m:oMath>
                  </m:oMathPara>
                </a14:m>
                <a:endParaRPr lang="ja-JP" altLang="en-US" sz="1400" dirty="0"/>
              </a:p>
            </p:txBody>
          </p:sp>
        </mc:Choice>
        <mc:Fallback xmlns="">
          <p:sp>
            <p:nvSpPr>
              <p:cNvPr id="5" name="オブジェクト 4">
                <a:extLst>
                  <a:ext uri="{FF2B5EF4-FFF2-40B4-BE49-F238E27FC236}">
                    <a16:creationId xmlns:a16="http://schemas.microsoft.com/office/drawing/2014/main" id="{26DF7F7C-FE78-954B-164B-B6F8C9CAD6A6}"/>
                  </a:ext>
                </a:extLst>
              </p:cNvPr>
              <p:cNvSpPr txBox="1">
                <a:spLocks noRot="1" noChangeAspect="1" noMove="1" noResize="1" noEditPoints="1" noAdjustHandles="1" noChangeArrowheads="1" noChangeShapeType="1" noTextEdit="1"/>
              </p:cNvSpPr>
              <p:nvPr/>
            </p:nvSpPr>
            <p:spPr>
              <a:xfrm>
                <a:off x="-4115502" y="4552753"/>
                <a:ext cx="1914525" cy="53219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オブジェクト 5">
                <a:extLst>
                  <a:ext uri="{FF2B5EF4-FFF2-40B4-BE49-F238E27FC236}">
                    <a16:creationId xmlns:a16="http://schemas.microsoft.com/office/drawing/2014/main" id="{A8FD4AB1-9860-5AD8-891B-9030909F7957}"/>
                  </a:ext>
                </a:extLst>
              </p:cNvPr>
              <p:cNvSpPr txBox="1"/>
              <p:nvPr/>
            </p:nvSpPr>
            <p:spPr>
              <a:xfrm>
                <a:off x="-4115503" y="3594101"/>
                <a:ext cx="3419475" cy="5475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d</m:t>
                          </m:r>
                        </m:sub>
                      </m:sSub>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r>
                            <a:rPr lang="ja-JP" altLang="en-US" sz="1400" i="1">
                              <a:solidFill>
                                <a:srgbClr val="000000"/>
                              </a:solidFill>
                              <a:latin typeface="Cambria Math" panose="02040503050406030204" pitchFamily="18" charset="0"/>
                            </a:rPr>
                            <m:t>𝜋</m:t>
                          </m:r>
                          <m:r>
                            <a:rPr lang="ja-JP" altLang="en-US" sz="1400" i="1">
                              <a:solidFill>
                                <a:srgbClr val="000000"/>
                              </a:solidFill>
                              <a:latin typeface="Cambria Math" panose="02040503050406030204" pitchFamily="18" charset="0"/>
                            </a:rPr>
                            <m:t>𝑓</m:t>
                          </m:r>
                          <m:rad>
                            <m:radPr>
                              <m:degHide m:val="on"/>
                              <m:ctrlPr>
                                <a:rPr lang="ja-JP" altLang="en-US" sz="1400" i="1">
                                  <a:solidFill>
                                    <a:srgbClr val="000000"/>
                                  </a:solidFill>
                                  <a:latin typeface="Cambria Math" panose="02040503050406030204" pitchFamily="18" charset="0"/>
                                </a:rPr>
                              </m:ctrlPr>
                            </m:radPr>
                            <m:deg/>
                            <m:e>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e>
                          </m:rad>
                        </m:num>
                        <m:den>
                          <m:r>
                            <a:rPr lang="ja-JP" altLang="en-US" sz="1400" i="1">
                              <a:solidFill>
                                <a:srgbClr val="000000"/>
                              </a:solidFill>
                              <a:latin typeface="Cambria Math" panose="02040503050406030204" pitchFamily="18" charset="0"/>
                            </a:rPr>
                            <m:t>𝐶</m:t>
                          </m:r>
                        </m:den>
                      </m:f>
                      <m:func>
                        <m:funcPr>
                          <m:ctrlPr>
                            <a:rPr lang="ja-JP" altLang="en-US" sz="1400" i="1">
                              <a:solidFill>
                                <a:srgbClr val="000000"/>
                              </a:solidFill>
                              <a:latin typeface="Cambria Math" panose="02040503050406030204" pitchFamily="18" charset="0"/>
                            </a:rPr>
                          </m:ctrlPr>
                        </m:funcPr>
                        <m:fName>
                          <m:r>
                            <m:rPr>
                              <m:sty m:val="p"/>
                            </m:rPr>
                            <a:rPr lang="ja-JP" altLang="en-US" sz="1400" i="0">
                              <a:solidFill>
                                <a:srgbClr val="000000"/>
                              </a:solidFill>
                              <a:latin typeface="Cambria Math" panose="02040503050406030204" pitchFamily="18" charset="0"/>
                            </a:rPr>
                            <m:t>tan</m:t>
                          </m:r>
                        </m:fName>
                        <m:e>
                          <m:r>
                            <a:rPr lang="ja-JP" altLang="en-US" sz="1400" i="1">
                              <a:solidFill>
                                <a:srgbClr val="000000"/>
                              </a:solidFill>
                              <a:latin typeface="Cambria Math" panose="02040503050406030204" pitchFamily="18" charset="0"/>
                            </a:rPr>
                            <m:t>𝛿</m:t>
                          </m:r>
                        </m:e>
                      </m:func>
                      <m:r>
                        <a:rPr lang="ja-JP" altLang="en-US" sz="1400" i="1">
                          <a:solidFill>
                            <a:srgbClr val="000000"/>
                          </a:solidFill>
                          <a:latin typeface="Cambria Math" panose="02040503050406030204" pitchFamily="18" charset="0"/>
                        </a:rPr>
                        <m:t>⋅</m:t>
                      </m:r>
                      <m:f>
                        <m:fPr>
                          <m:ctrlPr>
                            <a:rPr lang="ja-JP" altLang="en-US" sz="1400" i="1">
                              <a:solidFill>
                                <a:srgbClr val="000000"/>
                              </a:solidFill>
                              <a:latin typeface="Cambria Math" panose="02040503050406030204" pitchFamily="18" charset="0"/>
                            </a:rPr>
                          </m:ctrlPr>
                        </m:fPr>
                        <m:num>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−1)</m:t>
                          </m:r>
                        </m:num>
                        <m:den>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nor/>
                                </m:rPr>
                                <a:rPr lang="ja-JP" altLang="en-US" sz="1400" i="0">
                                  <a:solidFill>
                                    <a:srgbClr val="000000"/>
                                  </a:solidFill>
                                  <a:latin typeface="Cambria Math" panose="02040503050406030204" pitchFamily="18" charset="0"/>
                                </a:rPr>
                                <m:t>re</m:t>
                              </m:r>
                            </m:sub>
                          </m:sSub>
                          <m:r>
                            <a:rPr lang="ja-JP" altLang="en-US" sz="1400" i="1">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𝜀</m:t>
                              </m:r>
                            </m:e>
                            <m:sub>
                              <m:r>
                                <m:rPr>
                                  <m:sty m:val="p"/>
                                </m:rPr>
                                <a:rPr lang="ja-JP" altLang="en-US" sz="1400" i="0">
                                  <a:solidFill>
                                    <a:srgbClr val="000000"/>
                                  </a:solidFill>
                                  <a:latin typeface="Cambria Math" panose="02040503050406030204" pitchFamily="18" charset="0"/>
                                </a:rPr>
                                <m:t>r</m:t>
                              </m:r>
                            </m:sub>
                          </m:sSub>
                          <m:r>
                            <a:rPr lang="ja-JP" altLang="en-US" sz="1400" i="1">
                              <a:solidFill>
                                <a:srgbClr val="000000"/>
                              </a:solidFill>
                              <a:latin typeface="Cambria Math" panose="02040503050406030204" pitchFamily="18" charset="0"/>
                            </a:rPr>
                            <m:t>−1)</m:t>
                          </m:r>
                        </m:den>
                      </m:f>
                    </m:oMath>
                  </m:oMathPara>
                </a14:m>
                <a:endParaRPr lang="ja-JP" altLang="en-US" sz="1400" dirty="0"/>
              </a:p>
            </p:txBody>
          </p:sp>
        </mc:Choice>
        <mc:Fallback xmlns="">
          <p:sp>
            <p:nvSpPr>
              <p:cNvPr id="6" name="オブジェクト 5">
                <a:extLst>
                  <a:ext uri="{FF2B5EF4-FFF2-40B4-BE49-F238E27FC236}">
                    <a16:creationId xmlns:a16="http://schemas.microsoft.com/office/drawing/2014/main" id="{A8FD4AB1-9860-5AD8-891B-9030909F7957}"/>
                  </a:ext>
                </a:extLst>
              </p:cNvPr>
              <p:cNvSpPr txBox="1">
                <a:spLocks noRot="1" noChangeAspect="1" noMove="1" noResize="1" noEditPoints="1" noAdjustHandles="1" noChangeArrowheads="1" noChangeShapeType="1" noTextEdit="1"/>
              </p:cNvSpPr>
              <p:nvPr/>
            </p:nvSpPr>
            <p:spPr>
              <a:xfrm>
                <a:off x="-4115503" y="3594101"/>
                <a:ext cx="3419475" cy="547586"/>
              </a:xfrm>
              <a:prstGeom prst="rect">
                <a:avLst/>
              </a:prstGeom>
              <a:blipFill>
                <a:blip r:embed="rId6"/>
                <a:stretch>
                  <a:fillRect b="-5618"/>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A1465F4-F1FD-450C-810C-32AB0E26FD80}"/>
              </a:ext>
            </a:extLst>
          </p:cNvPr>
          <p:cNvSpPr txBox="1"/>
          <p:nvPr/>
        </p:nvSpPr>
        <p:spPr>
          <a:xfrm>
            <a:off x="-4116102" y="3348325"/>
            <a:ext cx="3607854" cy="307777"/>
          </a:xfrm>
          <a:prstGeom prst="rect">
            <a:avLst/>
          </a:prstGeom>
          <a:noFill/>
        </p:spPr>
        <p:txBody>
          <a:bodyPr wrap="square">
            <a:spAutoFit/>
          </a:bodyPr>
          <a:lstStyle/>
          <a:p>
            <a:r>
              <a:rPr lang="ja-JP" altLang="en-US" sz="1400" dirty="0"/>
              <a:t>誘電損失</a:t>
            </a:r>
          </a:p>
        </p:txBody>
      </p:sp>
      <p:sp>
        <p:nvSpPr>
          <p:cNvPr id="9" name="テキスト ボックス 8">
            <a:extLst>
              <a:ext uri="{FF2B5EF4-FFF2-40B4-BE49-F238E27FC236}">
                <a16:creationId xmlns:a16="http://schemas.microsoft.com/office/drawing/2014/main" id="{F586CCE5-27C1-D2C7-39A8-AABB21E161C2}"/>
              </a:ext>
            </a:extLst>
          </p:cNvPr>
          <p:cNvSpPr txBox="1"/>
          <p:nvPr/>
        </p:nvSpPr>
        <p:spPr>
          <a:xfrm>
            <a:off x="-4116102" y="4307372"/>
            <a:ext cx="3607854" cy="307777"/>
          </a:xfrm>
          <a:prstGeom prst="rect">
            <a:avLst/>
          </a:prstGeom>
          <a:noFill/>
        </p:spPr>
        <p:txBody>
          <a:bodyPr wrap="square">
            <a:spAutoFit/>
          </a:bodyPr>
          <a:lstStyle/>
          <a:p>
            <a:r>
              <a:rPr lang="ja-JP" altLang="en-US" sz="1400" dirty="0"/>
              <a:t>導体損失</a:t>
            </a:r>
          </a:p>
        </p:txBody>
      </p:sp>
      <mc:AlternateContent xmlns:mc="http://schemas.openxmlformats.org/markup-compatibility/2006" xmlns:a14="http://schemas.microsoft.com/office/drawing/2010/main">
        <mc:Choice Requires="a14">
          <p:sp>
            <p:nvSpPr>
              <p:cNvPr id="27" name="オブジェクト 4">
                <a:extLst>
                  <a:ext uri="{FF2B5EF4-FFF2-40B4-BE49-F238E27FC236}">
                    <a16:creationId xmlns:a16="http://schemas.microsoft.com/office/drawing/2014/main" id="{875B435F-7D9D-513B-5D0E-2B3F6AC439C3}"/>
                  </a:ext>
                </a:extLst>
              </p:cNvPr>
              <p:cNvSpPr txBox="1"/>
              <p:nvPr/>
            </p:nvSpPr>
            <p:spPr>
              <a:xfrm>
                <a:off x="-4115502" y="5536053"/>
                <a:ext cx="1914525" cy="30777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ja-JP" altLang="en-US" sz="1400" i="1">
                          <a:solidFill>
                            <a:srgbClr val="000000"/>
                          </a:solidFill>
                          <a:latin typeface="Cambria Math" panose="02040503050406030204" pitchFamily="18" charset="0"/>
                        </a:rPr>
                        <m:t>𝛼</m:t>
                      </m:r>
                      <m:r>
                        <a:rPr lang="en-US" altLang="ja-JP" sz="1400" b="0" i="1" smtClean="0">
                          <a:solidFill>
                            <a:srgbClr val="000000"/>
                          </a:solidFill>
                          <a:latin typeface="Cambria Math" panose="02040503050406030204" pitchFamily="18" charset="0"/>
                        </a:rPr>
                        <m:t>=</m:t>
                      </m:r>
                      <m:sSub>
                        <m:sSubPr>
                          <m:ctrlPr>
                            <a:rPr lang="ja-JP" altLang="en-US" sz="1400" i="1" smtClean="0">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a:solidFill>
                                <a:srgbClr val="000000"/>
                              </a:solidFill>
                              <a:latin typeface="Cambria Math" panose="02040503050406030204" pitchFamily="18" charset="0"/>
                            </a:rPr>
                            <m:t>d</m:t>
                          </m:r>
                        </m:sub>
                      </m:sSub>
                      <m:r>
                        <a:rPr lang="en-US" altLang="ja-JP" sz="1400" b="0" i="1" smtClean="0">
                          <a:solidFill>
                            <a:srgbClr val="000000"/>
                          </a:solidFill>
                          <a:latin typeface="Cambria Math" panose="02040503050406030204" pitchFamily="18" charset="0"/>
                        </a:rPr>
                        <m:t>+</m:t>
                      </m:r>
                      <m:sSub>
                        <m:sSubPr>
                          <m:ctrlPr>
                            <a:rPr lang="ja-JP" altLang="en-US" sz="1400" i="1">
                              <a:solidFill>
                                <a:srgbClr val="000000"/>
                              </a:solidFill>
                              <a:latin typeface="Cambria Math" panose="02040503050406030204" pitchFamily="18" charset="0"/>
                            </a:rPr>
                          </m:ctrlPr>
                        </m:sSubPr>
                        <m:e>
                          <m:r>
                            <a:rPr lang="ja-JP" altLang="en-US" sz="1400" i="1">
                              <a:solidFill>
                                <a:srgbClr val="000000"/>
                              </a:solidFill>
                              <a:latin typeface="Cambria Math" panose="02040503050406030204" pitchFamily="18" charset="0"/>
                            </a:rPr>
                            <m:t>𝛼</m:t>
                          </m:r>
                        </m:e>
                        <m:sub>
                          <m:r>
                            <m:rPr>
                              <m:sty m:val="p"/>
                            </m:rPr>
                            <a:rPr lang="ja-JP" altLang="en-US" sz="1400" i="0">
                              <a:solidFill>
                                <a:srgbClr val="000000"/>
                              </a:solidFill>
                              <a:latin typeface="Cambria Math" panose="02040503050406030204" pitchFamily="18" charset="0"/>
                            </a:rPr>
                            <m:t>c</m:t>
                          </m:r>
                        </m:sub>
                      </m:sSub>
                    </m:oMath>
                  </m:oMathPara>
                </a14:m>
                <a:endParaRPr lang="ja-JP" altLang="en-US" sz="1400" dirty="0"/>
              </a:p>
            </p:txBody>
          </p:sp>
        </mc:Choice>
        <mc:Fallback xmlns="">
          <p:sp>
            <p:nvSpPr>
              <p:cNvPr id="27" name="オブジェクト 4">
                <a:extLst>
                  <a:ext uri="{FF2B5EF4-FFF2-40B4-BE49-F238E27FC236}">
                    <a16:creationId xmlns:a16="http://schemas.microsoft.com/office/drawing/2014/main" id="{875B435F-7D9D-513B-5D0E-2B3F6AC439C3}"/>
                  </a:ext>
                </a:extLst>
              </p:cNvPr>
              <p:cNvSpPr txBox="1">
                <a:spLocks noRot="1" noChangeAspect="1" noMove="1" noResize="1" noEditPoints="1" noAdjustHandles="1" noChangeArrowheads="1" noChangeShapeType="1" noTextEdit="1"/>
              </p:cNvSpPr>
              <p:nvPr/>
            </p:nvSpPr>
            <p:spPr>
              <a:xfrm>
                <a:off x="-4115502" y="5536053"/>
                <a:ext cx="191452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F1BDA805-618F-40E2-6326-C7920E3FD2A2}"/>
              </a:ext>
            </a:extLst>
          </p:cNvPr>
          <p:cNvSpPr txBox="1"/>
          <p:nvPr/>
        </p:nvSpPr>
        <p:spPr>
          <a:xfrm>
            <a:off x="-4116102" y="5290672"/>
            <a:ext cx="3607854" cy="307777"/>
          </a:xfrm>
          <a:prstGeom prst="rect">
            <a:avLst/>
          </a:prstGeom>
          <a:noFill/>
        </p:spPr>
        <p:txBody>
          <a:bodyPr wrap="square">
            <a:spAutoFit/>
          </a:bodyPr>
          <a:lstStyle/>
          <a:p>
            <a:r>
              <a:rPr lang="ja-JP" altLang="en-US" sz="1400" dirty="0"/>
              <a:t>減衰定数</a:t>
            </a:r>
          </a:p>
        </p:txBody>
      </p:sp>
      <p:pic>
        <p:nvPicPr>
          <p:cNvPr id="10" name="図 9">
            <a:extLst>
              <a:ext uri="{FF2B5EF4-FFF2-40B4-BE49-F238E27FC236}">
                <a16:creationId xmlns:a16="http://schemas.microsoft.com/office/drawing/2014/main" id="{F76090E3-0F5C-9065-20C6-EC48A68077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6430" y="3348325"/>
            <a:ext cx="7511140" cy="2827724"/>
          </a:xfrm>
          <a:prstGeom prst="rect">
            <a:avLst/>
          </a:prstGeom>
        </p:spPr>
      </p:pic>
    </p:spTree>
    <p:extLst>
      <p:ext uri="{BB962C8B-B14F-4D97-AF65-F5344CB8AC3E}">
        <p14:creationId xmlns:p14="http://schemas.microsoft.com/office/powerpoint/2010/main" val="4285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493C3-0B23-8445-F5AC-FD974736978F}"/>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9EBD75-5850-C2C8-5312-37BD6014ECC1}"/>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6EFDAF19-44E9-0325-56C5-F9F040913BFE}"/>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1958A54E-D5C5-0DA9-057C-DC361D2FA9D2}"/>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C579269-1BD9-EFB6-1F66-CDF9EF949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F2BB7EF4-1A6D-FE20-9E3C-C653EB8C1141}"/>
              </a:ext>
            </a:extLst>
          </p:cNvPr>
          <p:cNvPicPr>
            <a:picLocks noChangeAspect="1"/>
          </p:cNvPicPr>
          <p:nvPr/>
        </p:nvPicPr>
        <p:blipFill>
          <a:blip r:embed="rId8"/>
          <a:srcRect t="6964"/>
          <a:stretch>
            <a:fillRect/>
          </a:stretch>
        </p:blipFill>
        <p:spPr>
          <a:xfrm>
            <a:off x="401809" y="1984177"/>
            <a:ext cx="7886700" cy="2537928"/>
          </a:xfrm>
          <a:prstGeom prst="rect">
            <a:avLst/>
          </a:prstGeom>
        </p:spPr>
      </p:pic>
      <p:sp>
        <p:nvSpPr>
          <p:cNvPr id="19" name="四角形: 角を丸くする 18">
            <a:extLst>
              <a:ext uri="{FF2B5EF4-FFF2-40B4-BE49-F238E27FC236}">
                <a16:creationId xmlns:a16="http://schemas.microsoft.com/office/drawing/2014/main" id="{26F2CA4F-144E-FA81-1A20-992AD558811E}"/>
              </a:ext>
            </a:extLst>
          </p:cNvPr>
          <p:cNvSpPr/>
          <p:nvPr/>
        </p:nvSpPr>
        <p:spPr>
          <a:xfrm>
            <a:off x="5209449" y="1882285"/>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E219649-A3CE-F6D7-5121-1407A939F47C}"/>
              </a:ext>
            </a:extLst>
          </p:cNvPr>
          <p:cNvSpPr txBox="1"/>
          <p:nvPr/>
        </p:nvSpPr>
        <p:spPr>
          <a:xfrm>
            <a:off x="5321328" y="4177290"/>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DEE72CAE-7E69-6DA0-BA93-66F2F4459B6E}"/>
              </a:ext>
            </a:extLst>
          </p:cNvPr>
          <p:cNvSpPr/>
          <p:nvPr/>
        </p:nvSpPr>
        <p:spPr>
          <a:xfrm>
            <a:off x="401809" y="4184501"/>
            <a:ext cx="4807640" cy="2103454"/>
          </a:xfrm>
          <a:prstGeom prst="wedgeRoundRectCallout">
            <a:avLst>
              <a:gd name="adj1" fmla="val 21898"/>
              <a:gd name="adj2" fmla="val -96060"/>
              <a:gd name="adj3" fmla="val 16667"/>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アイコン&#10;&#10;自動的に生成された説明">
            <a:extLst>
              <a:ext uri="{FF2B5EF4-FFF2-40B4-BE49-F238E27FC236}">
                <a16:creationId xmlns:a16="http://schemas.microsoft.com/office/drawing/2014/main" id="{D29AFF4E-6070-34E6-3BC0-EB581F7A6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49" y="4302867"/>
            <a:ext cx="2728992" cy="1866722"/>
          </a:xfrm>
          <a:prstGeom prst="rect">
            <a:avLst/>
          </a:prstGeom>
        </p:spPr>
      </p:pic>
      <p:sp>
        <p:nvSpPr>
          <p:cNvPr id="23" name="四角形: 角を丸くする 22">
            <a:extLst>
              <a:ext uri="{FF2B5EF4-FFF2-40B4-BE49-F238E27FC236}">
                <a16:creationId xmlns:a16="http://schemas.microsoft.com/office/drawing/2014/main" id="{FA8452B8-94F0-B031-C6C7-28F7A4A06DA9}"/>
              </a:ext>
            </a:extLst>
          </p:cNvPr>
          <p:cNvSpPr/>
          <p:nvPr/>
        </p:nvSpPr>
        <p:spPr>
          <a:xfrm>
            <a:off x="401809" y="952634"/>
            <a:ext cx="6150408" cy="8996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000" dirty="0">
                <a:solidFill>
                  <a:schemeClr val="tx1"/>
                </a:solidFill>
                <a:latin typeface="メイリオ" panose="020B0604030504040204" pitchFamily="50" charset="-128"/>
                <a:ea typeface="メイリオ" panose="020B0604030504040204" pitchFamily="50" charset="-128"/>
              </a:rPr>
              <a:t>平衡形円板共振器</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lnSpc>
                <a:spcPct val="150000"/>
              </a:lnSpc>
            </a:pPr>
            <a:r>
              <a:rPr lang="en-US" altLang="ja-JP" sz="2000" dirty="0">
                <a:solidFill>
                  <a:schemeClr val="tx1"/>
                </a:solidFill>
                <a:effectLst/>
                <a:latin typeface="メイリオ" panose="020B0604030504040204" pitchFamily="50" charset="-128"/>
                <a:ea typeface="メイリオ" panose="020B0604030504040204" pitchFamily="50" charset="-128"/>
                <a:cs typeface="Times New Roman" panose="02020603050405020304" pitchFamily="18" charset="0"/>
              </a:rPr>
              <a:t>Balanced type Circular Disk Resonator : BCDR</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DECC515B-7C15-9152-9880-A983197F3C7B}"/>
              </a:ext>
            </a:extLst>
          </p:cNvPr>
          <p:cNvGrpSpPr/>
          <p:nvPr/>
        </p:nvGrpSpPr>
        <p:grpSpPr>
          <a:xfrm>
            <a:off x="3353741" y="4362050"/>
            <a:ext cx="1417020" cy="1866722"/>
            <a:chOff x="4520865" y="3667227"/>
            <a:chExt cx="1973179" cy="2050179"/>
          </a:xfrm>
        </p:grpSpPr>
        <p:sp>
          <p:nvSpPr>
            <p:cNvPr id="25" name="楕円 24">
              <a:extLst>
                <a:ext uri="{FF2B5EF4-FFF2-40B4-BE49-F238E27FC236}">
                  <a16:creationId xmlns:a16="http://schemas.microsoft.com/office/drawing/2014/main" id="{26CCACA9-7FB2-FBA3-FD68-983178E55761}"/>
                </a:ext>
              </a:extLst>
            </p:cNvPr>
            <p:cNvSpPr/>
            <p:nvPr/>
          </p:nvSpPr>
          <p:spPr>
            <a:xfrm>
              <a:off x="4520865" y="5082139"/>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3DA37D5-5898-7102-7FBD-25FDEA1D8363}"/>
                </a:ext>
              </a:extLst>
            </p:cNvPr>
            <p:cNvSpPr/>
            <p:nvPr/>
          </p:nvSpPr>
          <p:spPr>
            <a:xfrm>
              <a:off x="4520865" y="3667227"/>
              <a:ext cx="1973179" cy="635267"/>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DBF5278-F509-9B56-D6DF-7CDB3785EB7B}"/>
                </a:ext>
              </a:extLst>
            </p:cNvPr>
            <p:cNvSpPr/>
            <p:nvPr/>
          </p:nvSpPr>
          <p:spPr>
            <a:xfrm>
              <a:off x="5021379" y="5243279"/>
              <a:ext cx="972152" cy="3129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BDA73574-FB5C-543A-32C0-731D7CBD85CE}"/>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44209835-6F22-76D0-4177-38AD4F929207}"/>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F0019FC-63C8-D598-3B80-4634D99398E7}"/>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C60E1AE7-1828-D3C0-3470-70B1010F95FB}"/>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8D98F1D8-C68D-3700-0EFE-8BB737B10A13}"/>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74940E8A-EBCB-9624-9CD5-0E71DFC897AA}"/>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623AE98F-54B3-7FBC-99EA-C6D84F1E8AD2}"/>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17151547-DB50-3684-6414-D5A78F8F8D99}"/>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CE594C1C-5F2F-5340-E80B-3A8715D77342}"/>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FE1BFF1-F8AA-B143-9A32-1DB02A4D56F5}"/>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55FDBA2-528E-EBBB-B1E7-38584FA792BE}"/>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F036F125-D27E-E176-D660-2ECCC0545F4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30C4EBD9-7171-973F-DA78-378809609D10}"/>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E8505819-AA25-0C20-7357-A0D8CBF99708}"/>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EC298DCE-3774-F406-0E5E-B86E6C0999BE}"/>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05F37E0C-825E-3E0F-75BA-CE9AEE2FC3B7}"/>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A1B627AE-6537-1BF7-8F26-ECB398BA70D3}"/>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BB65C3FB-BC8A-775A-654A-3EF85B2F0D0D}"/>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3F81967-424E-CDA7-203B-38CD87FAF223}"/>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6AB8DA3-47C3-50AC-657C-AF4306FF89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DE106E5D-0715-E93E-F1C9-B8097CF14DE0}"/>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53D0C8AF-9227-B1F5-935D-91E3956204DB}"/>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5" name="図 4">
            <a:extLst>
              <a:ext uri="{FF2B5EF4-FFF2-40B4-BE49-F238E27FC236}">
                <a16:creationId xmlns:a16="http://schemas.microsoft.com/office/drawing/2014/main" id="{960C426D-6320-62ED-A35E-EA0FA95A52F1}"/>
              </a:ext>
            </a:extLst>
          </p:cNvPr>
          <p:cNvPicPr>
            <a:picLocks noChangeAspect="1"/>
          </p:cNvPicPr>
          <p:nvPr/>
        </p:nvPicPr>
        <p:blipFill>
          <a:blip r:embed="rId10"/>
          <a:stretch>
            <a:fillRect/>
          </a:stretch>
        </p:blipFill>
        <p:spPr>
          <a:xfrm>
            <a:off x="5439509" y="4769150"/>
            <a:ext cx="3704491" cy="1439848"/>
          </a:xfrm>
          <a:prstGeom prst="rect">
            <a:avLst/>
          </a:prstGeom>
        </p:spPr>
      </p:pic>
      <p:pic>
        <p:nvPicPr>
          <p:cNvPr id="7" name="図 6">
            <a:extLst>
              <a:ext uri="{FF2B5EF4-FFF2-40B4-BE49-F238E27FC236}">
                <a16:creationId xmlns:a16="http://schemas.microsoft.com/office/drawing/2014/main" id="{7EB26F90-FB8A-DDCE-05E0-5091801B50E4}"/>
              </a:ext>
            </a:extLst>
          </p:cNvPr>
          <p:cNvPicPr>
            <a:picLocks noChangeAspect="1"/>
          </p:cNvPicPr>
          <p:nvPr/>
        </p:nvPicPr>
        <p:blipFill>
          <a:blip r:embed="rId11"/>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BC863D50-790A-941C-0588-E87E8FD68DF1}"/>
              </a:ext>
            </a:extLst>
          </p:cNvPr>
          <p:cNvPicPr>
            <a:picLocks noChangeAspect="1"/>
          </p:cNvPicPr>
          <p:nvPr/>
        </p:nvPicPr>
        <p:blipFill rotWithShape="1">
          <a:blip r:embed="rId12">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B6A31D05-003D-A2E4-8058-BC6C88262543}"/>
              </a:ext>
            </a:extLst>
          </p:cNvPr>
          <p:cNvPicPr>
            <a:picLocks noChangeAspect="1"/>
          </p:cNvPicPr>
          <p:nvPr/>
        </p:nvPicPr>
        <p:blipFill>
          <a:blip r:embed="rId6"/>
          <a:srcRect l="49843"/>
          <a:stretch>
            <a:fillRect/>
          </a:stretch>
        </p:blipFill>
        <p:spPr>
          <a:xfrm>
            <a:off x="-5369310" y="5117540"/>
            <a:ext cx="2475136" cy="1828964"/>
          </a:xfrm>
          <a:prstGeom prst="rect">
            <a:avLst/>
          </a:prstGeom>
        </p:spPr>
      </p:pic>
    </p:spTree>
    <p:extLst>
      <p:ext uri="{BB962C8B-B14F-4D97-AF65-F5344CB8AC3E}">
        <p14:creationId xmlns:p14="http://schemas.microsoft.com/office/powerpoint/2010/main" val="112517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A0908C-513A-0A48-BAC5-A4C473AA3D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A46BD-1772-BCC6-76DC-CDA02FE0E8CB}"/>
              </a:ext>
            </a:extLst>
          </p:cNvPr>
          <p:cNvSpPr>
            <a:spLocks noGrp="1"/>
          </p:cNvSpPr>
          <p:nvPr>
            <p:ph type="title"/>
          </p:nvPr>
        </p:nvSpPr>
        <p:spPr/>
        <p:txBody>
          <a:bodyPr/>
          <a:lstStyle/>
          <a:p>
            <a:r>
              <a:rPr kumimoji="1" lang="ja-JP" altLang="en-US" dirty="0"/>
              <a:t>導電率の測定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2E8EDA-4984-4700-4AF8-A4BB38C832CD}"/>
                  </a:ext>
                </a:extLst>
              </p:cNvPr>
              <p:cNvSpPr>
                <a:spLocks noGrp="1"/>
              </p:cNvSpPr>
              <p:nvPr>
                <p:ph idx="1"/>
              </p:nvPr>
            </p:nvSpPr>
            <p:spPr>
              <a:xfrm>
                <a:off x="13290550" y="3138209"/>
                <a:ext cx="7886700" cy="5083454"/>
              </a:xfrm>
            </p:spPr>
            <p:txBody>
              <a:bodyPr>
                <a:normAutofit/>
              </a:bodyPr>
              <a:lstStyle/>
              <a:p>
                <a:r>
                  <a:rPr lang="ja-JP" altLang="en-US" sz="2000" b="1" dirty="0"/>
                  <a:t>試料の準備</a:t>
                </a:r>
                <a:r>
                  <a:rPr lang="en-US" altLang="ja-JP" sz="2000" dirty="0"/>
                  <a:t>: </a:t>
                </a:r>
                <a:r>
                  <a:rPr lang="ja-JP" altLang="en-US" sz="2000" dirty="0"/>
                  <a:t>測定したい誘電体シート（例</a:t>
                </a:r>
                <a:r>
                  <a:rPr lang="en-US" altLang="ja-JP" sz="2000" dirty="0"/>
                  <a:t>: PTFE</a:t>
                </a:r>
                <a:r>
                  <a:rPr lang="ja-JP" altLang="en-US" sz="2000" dirty="0"/>
                  <a:t>）を準備します。</a:t>
                </a:r>
              </a:p>
              <a:p>
                <a:r>
                  <a:rPr lang="ja-JP" altLang="en-US" sz="2000" b="1" dirty="0"/>
                  <a:t>標準電極で挟む</a:t>
                </a:r>
                <a:r>
                  <a:rPr lang="en-US" altLang="ja-JP" sz="2000" dirty="0"/>
                  <a:t>: 2</a:t>
                </a:r>
                <a:r>
                  <a:rPr lang="ja-JP" altLang="en-US" sz="2000" dirty="0"/>
                  <a:t>枚の標準銅電極（</a:t>
                </a:r>
                <a:r>
                  <a:rPr lang="en-US" altLang="ja-JP" sz="2000" dirty="0"/>
                  <a:t>Standard Cu Disk</a:t>
                </a:r>
                <a:r>
                  <a:rPr lang="ja-JP" altLang="en-US" sz="2000" dirty="0"/>
                  <a:t>）で誘電体シートを挟み、共振器を構成します。</a:t>
                </a:r>
              </a:p>
              <a:p>
                <a:r>
                  <a:rPr lang="ja-JP" altLang="en-US" sz="2000" b="1" dirty="0"/>
                  <a:t>測定</a:t>
                </a:r>
                <a:r>
                  <a:rPr lang="en-US" altLang="ja-JP" sz="2000" dirty="0"/>
                  <a:t>: VNA</a:t>
                </a:r>
                <a:r>
                  <a:rPr lang="ja-JP" altLang="en-US" sz="2000" dirty="0"/>
                  <a:t>を使い、共振周波数（</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1">
                            <a:latin typeface="Cambria Math" panose="02040503050406030204" pitchFamily="18" charset="0"/>
                          </a:rPr>
                          <m:t>𝑟</m:t>
                        </m:r>
                      </m:sub>
                    </m:sSub>
                  </m:oMath>
                </a14:m>
                <a:r>
                  <a:rPr lang="ja-JP" altLang="en-US" sz="2000" dirty="0"/>
                  <a:t>）と</a:t>
                </a:r>
                <a:r>
                  <a:rPr lang="en-US" altLang="ja-JP" sz="2000" dirty="0"/>
                  <a:t>Q</a:t>
                </a:r>
                <a:r>
                  <a:rPr lang="ja-JP" altLang="en-US" sz="2000" dirty="0"/>
                  <a:t>値を測定します。</a:t>
                </a:r>
              </a:p>
              <a:p>
                <a:r>
                  <a:rPr lang="ja-JP" altLang="en-US" sz="2000" b="1" dirty="0"/>
                  <a:t>算出</a:t>
                </a:r>
                <a:r>
                  <a:rPr lang="en-US" altLang="ja-JP" sz="2000" dirty="0"/>
                  <a:t>: </a:t>
                </a:r>
                <a:r>
                  <a:rPr lang="ja-JP" altLang="en-US" sz="2000" dirty="0"/>
                  <a:t>測定結果から、ソフトウェアが複素誘電率（比誘電率 </a:t>
                </a:r>
                <a14:m>
                  <m:oMath xmlns:m="http://schemas.openxmlformats.org/officeDocument/2006/math">
                    <m:sSubSup>
                      <m:sSubSupPr>
                        <m:ctrlPr>
                          <a:rPr lang="ja-JP" altLang="en-US" sz="2000" i="1">
                            <a:latin typeface="Cambria Math" panose="02040503050406030204" pitchFamily="18" charset="0"/>
                          </a:rPr>
                        </m:ctrlPr>
                      </m:sSubSupPr>
                      <m:e>
                        <m:r>
                          <a:rPr lang="ja-JP" altLang="en-US" sz="2000" i="1">
                            <a:latin typeface="Cambria Math" panose="02040503050406030204" pitchFamily="18" charset="0"/>
                          </a:rPr>
                          <m:t>𝜖</m:t>
                        </m:r>
                      </m:e>
                      <m:sub>
                        <m:r>
                          <a:rPr lang="ja-JP" altLang="en-US" sz="2000" i="1">
                            <a:latin typeface="Cambria Math" panose="02040503050406030204" pitchFamily="18" charset="0"/>
                          </a:rPr>
                          <m:t>𝑟</m:t>
                        </m:r>
                      </m:sub>
                      <m:sup>
                        <m:r>
                          <a:rPr lang="en-US" altLang="ja-JP" sz="2000">
                            <a:latin typeface="Cambria Math" panose="02040503050406030204" pitchFamily="18" charset="0"/>
                          </a:rPr>
                          <m:t>′</m:t>
                        </m:r>
                      </m:sup>
                    </m:sSubSup>
                  </m:oMath>
                </a14:m>
                <a:r>
                  <a:rPr lang="ja-JP" altLang="en-US" sz="2000" dirty="0"/>
                  <a:t> と誘電正接 </a:t>
                </a:r>
                <a14:m>
                  <m:oMath xmlns:m="http://schemas.openxmlformats.org/officeDocument/2006/math">
                    <m:func>
                      <m:funcPr>
                        <m:ctrlPr>
                          <a:rPr lang="ja-JP" altLang="en-US" sz="2000" i="1">
                            <a:latin typeface="Cambria Math" panose="02040503050406030204" pitchFamily="18" charset="0"/>
                          </a:rPr>
                        </m:ctrlPr>
                      </m:funcPr>
                      <m:fName>
                        <m:r>
                          <m:rPr>
                            <m:sty m:val="p"/>
                          </m:rPr>
                          <a:rPr lang="en-US" altLang="ja-JP" sz="2000">
                            <a:latin typeface="Cambria Math" panose="02040503050406030204" pitchFamily="18" charset="0"/>
                          </a:rPr>
                          <m:t>tan</m:t>
                        </m:r>
                      </m:fName>
                      <m:e>
                        <m:r>
                          <a:rPr lang="ja-JP" altLang="en-US" sz="2000" i="1">
                            <a:latin typeface="Cambria Math" panose="02040503050406030204" pitchFamily="18" charset="0"/>
                          </a:rPr>
                          <m:t>𝛿</m:t>
                        </m:r>
                      </m:e>
                    </m:func>
                  </m:oMath>
                </a14:m>
                <a:r>
                  <a:rPr lang="ja-JP" altLang="en-US" sz="2000" dirty="0"/>
                  <a:t>）を計算します。</a:t>
                </a:r>
              </a:p>
              <a:p>
                <a:endParaRPr kumimoji="1" lang="ja-JP" altLang="en-US" sz="2000" dirty="0"/>
              </a:p>
            </p:txBody>
          </p:sp>
        </mc:Choice>
        <mc:Fallback xmlns="">
          <p:sp>
            <p:nvSpPr>
              <p:cNvPr id="3" name="コンテンツ プレースホルダー 2">
                <a:extLst>
                  <a:ext uri="{FF2B5EF4-FFF2-40B4-BE49-F238E27FC236}">
                    <a16:creationId xmlns:a16="http://schemas.microsoft.com/office/drawing/2014/main" id="{2B9EBD75-5850-C2C8-5312-37BD6014ECC1}"/>
                  </a:ext>
                </a:extLst>
              </p:cNvPr>
              <p:cNvSpPr>
                <a:spLocks noGrp="1" noRot="1" noChangeAspect="1" noMove="1" noResize="1" noEditPoints="1" noAdjustHandles="1" noChangeArrowheads="1" noChangeShapeType="1" noTextEdit="1"/>
              </p:cNvSpPr>
              <p:nvPr>
                <p:ph idx="1"/>
              </p:nvPr>
            </p:nvSpPr>
            <p:spPr>
              <a:xfrm>
                <a:off x="13290550" y="3138209"/>
                <a:ext cx="7886700" cy="5083454"/>
              </a:xfrm>
              <a:blipFill>
                <a:blip r:embed="rId4"/>
                <a:stretch>
                  <a:fillRect l="-696" t="-1319" r="-255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2FE65DE6-3BFD-C243-857F-1DD735125DA5}"/>
              </a:ext>
            </a:extLst>
          </p:cNvPr>
          <p:cNvPicPr>
            <a:picLocks noChangeAspect="1"/>
          </p:cNvPicPr>
          <p:nvPr/>
        </p:nvPicPr>
        <p:blipFill>
          <a:blip r:embed="rId5"/>
          <a:stretch>
            <a:fillRect/>
          </a:stretch>
        </p:blipFill>
        <p:spPr>
          <a:xfrm>
            <a:off x="10479358" y="3429000"/>
            <a:ext cx="2583585" cy="2608750"/>
          </a:xfrm>
          <a:prstGeom prst="rect">
            <a:avLst/>
          </a:prstGeom>
        </p:spPr>
      </p:pic>
      <p:pic>
        <p:nvPicPr>
          <p:cNvPr id="8" name="図 7">
            <a:extLst>
              <a:ext uri="{FF2B5EF4-FFF2-40B4-BE49-F238E27FC236}">
                <a16:creationId xmlns:a16="http://schemas.microsoft.com/office/drawing/2014/main" id="{B9B96A4E-E293-77EE-466E-908D65DDC75B}"/>
              </a:ext>
            </a:extLst>
          </p:cNvPr>
          <p:cNvPicPr>
            <a:picLocks noChangeAspect="1"/>
          </p:cNvPicPr>
          <p:nvPr/>
        </p:nvPicPr>
        <p:blipFill>
          <a:blip r:embed="rId6"/>
          <a:srcRect l="49843"/>
          <a:stretch>
            <a:fillRect/>
          </a:stretch>
        </p:blipFill>
        <p:spPr>
          <a:xfrm>
            <a:off x="11771151" y="191461"/>
            <a:ext cx="2475136" cy="1828964"/>
          </a:xfrm>
          <a:prstGeom prst="rect">
            <a:avLst/>
          </a:prstGeom>
        </p:spPr>
      </p:pic>
      <p:pic>
        <p:nvPicPr>
          <p:cNvPr id="9" name="Picture 2" descr="共振ピーク">
            <a:extLst>
              <a:ext uri="{FF2B5EF4-FFF2-40B4-BE49-F238E27FC236}">
                <a16:creationId xmlns:a16="http://schemas.microsoft.com/office/drawing/2014/main" id="{91E58987-AFA2-D10D-A34C-9B3FEC93D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432" y="365126"/>
            <a:ext cx="2126357" cy="1707872"/>
          </a:xfrm>
          <a:prstGeom prst="rect">
            <a:avLst/>
          </a:prstGeom>
          <a:noFill/>
          <a:extLst>
            <a:ext uri="{909E8E84-426E-40DD-AFC4-6F175D3DCCD1}">
              <a14:hiddenFill xmlns:a14="http://schemas.microsoft.com/office/drawing/2010/main">
                <a:solidFill>
                  <a:srgbClr val="FFFFFF"/>
                </a:solidFill>
              </a14:hiddenFill>
            </a:ext>
          </a:extLst>
        </p:spPr>
      </p:pic>
      <p:pic>
        <p:nvPicPr>
          <p:cNvPr id="18" name="コンテンツ プレースホルダー 10">
            <a:extLst>
              <a:ext uri="{FF2B5EF4-FFF2-40B4-BE49-F238E27FC236}">
                <a16:creationId xmlns:a16="http://schemas.microsoft.com/office/drawing/2014/main" id="{27CEE204-22FC-2791-566D-EBEA91DE85EC}"/>
              </a:ext>
            </a:extLst>
          </p:cNvPr>
          <p:cNvPicPr>
            <a:picLocks noChangeAspect="1"/>
          </p:cNvPicPr>
          <p:nvPr/>
        </p:nvPicPr>
        <p:blipFill>
          <a:blip r:embed="rId8"/>
          <a:srcRect t="6964"/>
          <a:stretch>
            <a:fillRect/>
          </a:stretch>
        </p:blipFill>
        <p:spPr>
          <a:xfrm>
            <a:off x="401809" y="997048"/>
            <a:ext cx="7886700" cy="2537928"/>
          </a:xfrm>
          <a:prstGeom prst="rect">
            <a:avLst/>
          </a:prstGeom>
        </p:spPr>
      </p:pic>
      <p:sp>
        <p:nvSpPr>
          <p:cNvPr id="19" name="四角形: 角を丸くする 18">
            <a:extLst>
              <a:ext uri="{FF2B5EF4-FFF2-40B4-BE49-F238E27FC236}">
                <a16:creationId xmlns:a16="http://schemas.microsoft.com/office/drawing/2014/main" id="{36F6A492-4699-A116-2ED1-1E8057DFF86A}"/>
              </a:ext>
            </a:extLst>
          </p:cNvPr>
          <p:cNvSpPr/>
          <p:nvPr/>
        </p:nvSpPr>
        <p:spPr>
          <a:xfrm>
            <a:off x="5209449" y="895156"/>
            <a:ext cx="3135998" cy="1072731"/>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Vector Network Analyzer</a:t>
            </a:r>
          </a:p>
          <a:p>
            <a:pPr algn="ctr"/>
            <a:r>
              <a:rPr lang="en-US" altLang="ja-JP" dirty="0">
                <a:solidFill>
                  <a:schemeClr val="tx1"/>
                </a:solidFill>
                <a:effectLst/>
                <a:latin typeface="メイリオ" panose="020B0604030504040204" pitchFamily="50" charset="-128"/>
                <a:ea typeface="メイリオ" panose="020B0604030504040204" pitchFamily="50" charset="-128"/>
              </a:rPr>
              <a:t>Keysight N5222b+N5292A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9F1E6A5-6D5C-57ED-E807-6141833491C7}"/>
              </a:ext>
            </a:extLst>
          </p:cNvPr>
          <p:cNvSpPr txBox="1"/>
          <p:nvPr/>
        </p:nvSpPr>
        <p:spPr>
          <a:xfrm>
            <a:off x="5980011" y="2915856"/>
            <a:ext cx="1631950" cy="369332"/>
          </a:xfrm>
          <a:prstGeom prst="rect">
            <a:avLst/>
          </a:prstGeom>
          <a:noFill/>
        </p:spPr>
        <p:txBody>
          <a:bodyPr wrap="square" rtlCol="0">
            <a:spAutoFit/>
          </a:bodyPr>
          <a:lstStyle/>
          <a:p>
            <a:pPr algn="l"/>
            <a:r>
              <a:rPr lang="ja-JP" altLang="en-US" dirty="0">
                <a:latin typeface="メイリオ" panose="020B0604030504040204" pitchFamily="50" charset="-128"/>
                <a:ea typeface="メイリオ" panose="020B0604030504040204" pitchFamily="50" charset="-128"/>
              </a:rPr>
              <a:t>同軸ケーブル</a:t>
            </a:r>
            <a:endParaRPr kumimoji="1" lang="ja-JP" altLang="en-US" dirty="0">
              <a:latin typeface="メイリオ" panose="020B0604030504040204" pitchFamily="50" charset="-128"/>
              <a:ea typeface="メイリオ" panose="020B0604030504040204" pitchFamily="50" charset="-128"/>
            </a:endParaRPr>
          </a:p>
        </p:txBody>
      </p:sp>
      <p:sp>
        <p:nvSpPr>
          <p:cNvPr id="21" name="吹き出し: 角を丸めた四角形 20">
            <a:extLst>
              <a:ext uri="{FF2B5EF4-FFF2-40B4-BE49-F238E27FC236}">
                <a16:creationId xmlns:a16="http://schemas.microsoft.com/office/drawing/2014/main" id="{7AD195E5-9473-FBF4-80BF-8189673FDDF4}"/>
              </a:ext>
            </a:extLst>
          </p:cNvPr>
          <p:cNvSpPr/>
          <p:nvPr/>
        </p:nvSpPr>
        <p:spPr>
          <a:xfrm flipV="1">
            <a:off x="401809" y="2306012"/>
            <a:ext cx="7397601" cy="3529442"/>
          </a:xfrm>
          <a:custGeom>
            <a:avLst/>
            <a:gdLst>
              <a:gd name="csX0" fmla="*/ 0 w 7397601"/>
              <a:gd name="csY0" fmla="*/ 425053 h 2550267"/>
              <a:gd name="csX1" fmla="*/ 425053 w 7397601"/>
              <a:gd name="csY1" fmla="*/ 0 h 2550267"/>
              <a:gd name="csX2" fmla="*/ 1232934 w 7397601"/>
              <a:gd name="csY2" fmla="*/ 0 h 2550267"/>
              <a:gd name="csX3" fmla="*/ 1232934 w 7397601"/>
              <a:gd name="csY3" fmla="*/ 0 h 2550267"/>
              <a:gd name="csX4" fmla="*/ 3082334 w 7397601"/>
              <a:gd name="csY4" fmla="*/ 0 h 2550267"/>
              <a:gd name="csX5" fmla="*/ 6972548 w 7397601"/>
              <a:gd name="csY5" fmla="*/ 0 h 2550267"/>
              <a:gd name="csX6" fmla="*/ 7397601 w 7397601"/>
              <a:gd name="csY6" fmla="*/ 425053 h 2550267"/>
              <a:gd name="csX7" fmla="*/ 7397601 w 7397601"/>
              <a:gd name="csY7" fmla="*/ 1487656 h 2550267"/>
              <a:gd name="csX8" fmla="*/ 7397601 w 7397601"/>
              <a:gd name="csY8" fmla="*/ 1487656 h 2550267"/>
              <a:gd name="csX9" fmla="*/ 7397601 w 7397601"/>
              <a:gd name="csY9" fmla="*/ 2125223 h 2550267"/>
              <a:gd name="csX10" fmla="*/ 7397601 w 7397601"/>
              <a:gd name="csY10" fmla="*/ 2125214 h 2550267"/>
              <a:gd name="csX11" fmla="*/ 6972548 w 7397601"/>
              <a:gd name="csY11" fmla="*/ 2550267 h 2550267"/>
              <a:gd name="csX12" fmla="*/ 3082334 w 7397601"/>
              <a:gd name="csY12" fmla="*/ 2550267 h 2550267"/>
              <a:gd name="csX13" fmla="*/ 3224466 w 7397601"/>
              <a:gd name="csY13" fmla="*/ 3529442 h 2550267"/>
              <a:gd name="csX14" fmla="*/ 1232934 w 7397601"/>
              <a:gd name="csY14" fmla="*/ 2550267 h 2550267"/>
              <a:gd name="csX15" fmla="*/ 425053 w 7397601"/>
              <a:gd name="csY15" fmla="*/ 2550267 h 2550267"/>
              <a:gd name="csX16" fmla="*/ 0 w 7397601"/>
              <a:gd name="csY16" fmla="*/ 2125214 h 2550267"/>
              <a:gd name="csX17" fmla="*/ 0 w 7397601"/>
              <a:gd name="csY17" fmla="*/ 2125223 h 2550267"/>
              <a:gd name="csX18" fmla="*/ 0 w 7397601"/>
              <a:gd name="csY18" fmla="*/ 1487656 h 2550267"/>
              <a:gd name="csX19" fmla="*/ 0 w 7397601"/>
              <a:gd name="csY19" fmla="*/ 1487656 h 2550267"/>
              <a:gd name="csX20" fmla="*/ 0 w 7397601"/>
              <a:gd name="csY20" fmla="*/ 425053 h 2550267"/>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1232934 w 7397601"/>
              <a:gd name="csY14" fmla="*/ 255026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 name="csX0" fmla="*/ 0 w 7397601"/>
              <a:gd name="csY0" fmla="*/ 425053 h 3529442"/>
              <a:gd name="csX1" fmla="*/ 425053 w 7397601"/>
              <a:gd name="csY1" fmla="*/ 0 h 3529442"/>
              <a:gd name="csX2" fmla="*/ 1232934 w 7397601"/>
              <a:gd name="csY2" fmla="*/ 0 h 3529442"/>
              <a:gd name="csX3" fmla="*/ 1232934 w 7397601"/>
              <a:gd name="csY3" fmla="*/ 0 h 3529442"/>
              <a:gd name="csX4" fmla="*/ 3082334 w 7397601"/>
              <a:gd name="csY4" fmla="*/ 0 h 3529442"/>
              <a:gd name="csX5" fmla="*/ 6972548 w 7397601"/>
              <a:gd name="csY5" fmla="*/ 0 h 3529442"/>
              <a:gd name="csX6" fmla="*/ 7397601 w 7397601"/>
              <a:gd name="csY6" fmla="*/ 425053 h 3529442"/>
              <a:gd name="csX7" fmla="*/ 7397601 w 7397601"/>
              <a:gd name="csY7" fmla="*/ 1487656 h 3529442"/>
              <a:gd name="csX8" fmla="*/ 7397601 w 7397601"/>
              <a:gd name="csY8" fmla="*/ 1487656 h 3529442"/>
              <a:gd name="csX9" fmla="*/ 7397601 w 7397601"/>
              <a:gd name="csY9" fmla="*/ 2125223 h 3529442"/>
              <a:gd name="csX10" fmla="*/ 7397601 w 7397601"/>
              <a:gd name="csY10" fmla="*/ 2125214 h 3529442"/>
              <a:gd name="csX11" fmla="*/ 6972548 w 7397601"/>
              <a:gd name="csY11" fmla="*/ 2550267 h 3529442"/>
              <a:gd name="csX12" fmla="*/ 3747814 w 7397601"/>
              <a:gd name="csY12" fmla="*/ 2545187 h 3529442"/>
              <a:gd name="csX13" fmla="*/ 3224466 w 7397601"/>
              <a:gd name="csY13" fmla="*/ 3529442 h 3529442"/>
              <a:gd name="csX14" fmla="*/ 2401334 w 7397601"/>
              <a:gd name="csY14" fmla="*/ 2540107 h 3529442"/>
              <a:gd name="csX15" fmla="*/ 425053 w 7397601"/>
              <a:gd name="csY15" fmla="*/ 2550267 h 3529442"/>
              <a:gd name="csX16" fmla="*/ 0 w 7397601"/>
              <a:gd name="csY16" fmla="*/ 2125214 h 3529442"/>
              <a:gd name="csX17" fmla="*/ 0 w 7397601"/>
              <a:gd name="csY17" fmla="*/ 2125223 h 3529442"/>
              <a:gd name="csX18" fmla="*/ 0 w 7397601"/>
              <a:gd name="csY18" fmla="*/ 1487656 h 3529442"/>
              <a:gd name="csX19" fmla="*/ 0 w 7397601"/>
              <a:gd name="csY19" fmla="*/ 1487656 h 3529442"/>
              <a:gd name="csX20" fmla="*/ 0 w 7397601"/>
              <a:gd name="csY20" fmla="*/ 425053 h 35294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7397601" h="3529442">
                <a:moveTo>
                  <a:pt x="0" y="425053"/>
                </a:moveTo>
                <a:cubicBezTo>
                  <a:pt x="0" y="190303"/>
                  <a:pt x="190303" y="0"/>
                  <a:pt x="425053" y="0"/>
                </a:cubicBezTo>
                <a:lnTo>
                  <a:pt x="1232934" y="0"/>
                </a:lnTo>
                <a:lnTo>
                  <a:pt x="1232934" y="0"/>
                </a:lnTo>
                <a:lnTo>
                  <a:pt x="3082334" y="0"/>
                </a:lnTo>
                <a:lnTo>
                  <a:pt x="6972548" y="0"/>
                </a:lnTo>
                <a:cubicBezTo>
                  <a:pt x="7207298" y="0"/>
                  <a:pt x="7397601" y="190303"/>
                  <a:pt x="7397601" y="425053"/>
                </a:cubicBezTo>
                <a:lnTo>
                  <a:pt x="7397601" y="1487656"/>
                </a:lnTo>
                <a:lnTo>
                  <a:pt x="7397601" y="1487656"/>
                </a:lnTo>
                <a:lnTo>
                  <a:pt x="7397601" y="2125223"/>
                </a:lnTo>
                <a:lnTo>
                  <a:pt x="7397601" y="2125214"/>
                </a:lnTo>
                <a:cubicBezTo>
                  <a:pt x="7397601" y="2359964"/>
                  <a:pt x="7207298" y="2550267"/>
                  <a:pt x="6972548" y="2550267"/>
                </a:cubicBezTo>
                <a:lnTo>
                  <a:pt x="3747814" y="2545187"/>
                </a:lnTo>
                <a:lnTo>
                  <a:pt x="3224466" y="3529442"/>
                </a:lnTo>
                <a:lnTo>
                  <a:pt x="2401334" y="2540107"/>
                </a:lnTo>
                <a:lnTo>
                  <a:pt x="425053" y="2550267"/>
                </a:lnTo>
                <a:cubicBezTo>
                  <a:pt x="190303" y="2550267"/>
                  <a:pt x="0" y="2359964"/>
                  <a:pt x="0" y="2125214"/>
                </a:cubicBezTo>
                <a:lnTo>
                  <a:pt x="0" y="2125223"/>
                </a:lnTo>
                <a:lnTo>
                  <a:pt x="0" y="1487656"/>
                </a:lnTo>
                <a:lnTo>
                  <a:pt x="0" y="1487656"/>
                </a:lnTo>
                <a:lnTo>
                  <a:pt x="0" y="425053"/>
                </a:lnTo>
                <a:close/>
              </a:path>
            </a:pathLst>
          </a:cu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9" name="グループ化 48">
            <a:extLst>
              <a:ext uri="{FF2B5EF4-FFF2-40B4-BE49-F238E27FC236}">
                <a16:creationId xmlns:a16="http://schemas.microsoft.com/office/drawing/2014/main" id="{B2029098-961F-55D8-C2A3-D852C1DEC124}"/>
              </a:ext>
            </a:extLst>
          </p:cNvPr>
          <p:cNvGrpSpPr/>
          <p:nvPr/>
        </p:nvGrpSpPr>
        <p:grpSpPr>
          <a:xfrm>
            <a:off x="228540" y="7290784"/>
            <a:ext cx="7855650" cy="3016223"/>
            <a:chOff x="624749" y="952634"/>
            <a:chExt cx="7855650" cy="3016223"/>
          </a:xfrm>
        </p:grpSpPr>
        <p:sp>
          <p:nvSpPr>
            <p:cNvPr id="28" name="四角形: 角を丸くする 27">
              <a:extLst>
                <a:ext uri="{FF2B5EF4-FFF2-40B4-BE49-F238E27FC236}">
                  <a16:creationId xmlns:a16="http://schemas.microsoft.com/office/drawing/2014/main" id="{C1033C94-D4BE-75AA-B4A4-0FAB5F6DE1F1}"/>
                </a:ext>
              </a:extLst>
            </p:cNvPr>
            <p:cNvSpPr/>
            <p:nvPr/>
          </p:nvSpPr>
          <p:spPr>
            <a:xfrm>
              <a:off x="624749" y="952634"/>
              <a:ext cx="7855650" cy="3016223"/>
            </a:xfrm>
            <a:prstGeom prst="round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7FBC9B7-9FC1-0B4B-70FA-2E49F3617B9D}"/>
                </a:ext>
              </a:extLst>
            </p:cNvPr>
            <p:cNvGrpSpPr/>
            <p:nvPr/>
          </p:nvGrpSpPr>
          <p:grpSpPr>
            <a:xfrm>
              <a:off x="790757" y="1167364"/>
              <a:ext cx="7283526" cy="2598638"/>
              <a:chOff x="117390" y="913126"/>
              <a:chExt cx="8636095" cy="3081212"/>
            </a:xfrm>
          </p:grpSpPr>
          <p:sp>
            <p:nvSpPr>
              <p:cNvPr id="30" name="楕円 29">
                <a:extLst>
                  <a:ext uri="{FF2B5EF4-FFF2-40B4-BE49-F238E27FC236}">
                    <a16:creationId xmlns:a16="http://schemas.microsoft.com/office/drawing/2014/main" id="{0B043579-6974-72C3-7AB2-09D16CDC4C57}"/>
                  </a:ext>
                </a:extLst>
              </p:cNvPr>
              <p:cNvSpPr/>
              <p:nvPr/>
            </p:nvSpPr>
            <p:spPr>
              <a:xfrm>
                <a:off x="117390" y="1078235"/>
                <a:ext cx="1648132" cy="164813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50mm</a:t>
                </a:r>
              </a:p>
              <a:p>
                <a:pPr algn="ctr"/>
                <a:endParaRPr lang="en-US" altLang="ja-JP" dirty="0">
                  <a:solidFill>
                    <a:schemeClr val="tx1"/>
                  </a:solidFill>
                </a:endParaRPr>
              </a:p>
            </p:txBody>
          </p:sp>
          <p:cxnSp>
            <p:nvCxnSpPr>
              <p:cNvPr id="31" name="直線矢印コネクタ 30">
                <a:extLst>
                  <a:ext uri="{FF2B5EF4-FFF2-40B4-BE49-F238E27FC236}">
                    <a16:creationId xmlns:a16="http://schemas.microsoft.com/office/drawing/2014/main" id="{765D039D-4254-3A09-2ADC-F8D2E0EDC4B5}"/>
                  </a:ext>
                </a:extLst>
              </p:cNvPr>
              <p:cNvCxnSpPr>
                <a:cxnSpLocks/>
                <a:stCxn id="30" idx="2"/>
                <a:endCxn id="30" idx="6"/>
              </p:cNvCxnSpPr>
              <p:nvPr/>
            </p:nvCxnSpPr>
            <p:spPr>
              <a:xfrm>
                <a:off x="117390" y="1902301"/>
                <a:ext cx="16481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E1904748-34E4-602C-55D0-5233D2D24B85}"/>
                  </a:ext>
                </a:extLst>
              </p:cNvPr>
              <p:cNvGrpSpPr/>
              <p:nvPr/>
            </p:nvGrpSpPr>
            <p:grpSpPr>
              <a:xfrm>
                <a:off x="1900104" y="1330601"/>
                <a:ext cx="1648132" cy="2219831"/>
                <a:chOff x="3209618" y="683608"/>
                <a:chExt cx="2094270" cy="2820725"/>
              </a:xfrm>
            </p:grpSpPr>
            <p:sp>
              <p:nvSpPr>
                <p:cNvPr id="43" name="楕円 42">
                  <a:extLst>
                    <a:ext uri="{FF2B5EF4-FFF2-40B4-BE49-F238E27FC236}">
                      <a16:creationId xmlns:a16="http://schemas.microsoft.com/office/drawing/2014/main" id="{C1844C1C-17DF-892C-50FC-909711C3656F}"/>
                    </a:ext>
                  </a:extLst>
                </p:cNvPr>
                <p:cNvSpPr/>
                <p:nvPr/>
              </p:nvSpPr>
              <p:spPr>
                <a:xfrm>
                  <a:off x="3209618" y="1410063"/>
                  <a:ext cx="2094270" cy="209427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44" name="楕円 43">
                  <a:extLst>
                    <a:ext uri="{FF2B5EF4-FFF2-40B4-BE49-F238E27FC236}">
                      <a16:creationId xmlns:a16="http://schemas.microsoft.com/office/drawing/2014/main" id="{B338FD46-3FE3-8969-CC8E-62C337A900B6}"/>
                    </a:ext>
                  </a:extLst>
                </p:cNvPr>
                <p:cNvSpPr/>
                <p:nvPr/>
              </p:nvSpPr>
              <p:spPr>
                <a:xfrm>
                  <a:off x="3896753" y="2097198"/>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D32FCAB-8284-D2CF-B47B-DDBA28D858C8}"/>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280DEB9-8DF7-ADC8-3E17-B9692CE0C21C}"/>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E923E3E-14B4-CE09-B763-7BC2BC723D33}"/>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8" name="直線コネクタ 47">
                  <a:extLst>
                    <a:ext uri="{FF2B5EF4-FFF2-40B4-BE49-F238E27FC236}">
                      <a16:creationId xmlns:a16="http://schemas.microsoft.com/office/drawing/2014/main" id="{565D20E9-3E09-8AB6-A526-EB4B0AEC7D4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矢印: 右 32">
                <a:extLst>
                  <a:ext uri="{FF2B5EF4-FFF2-40B4-BE49-F238E27FC236}">
                    <a16:creationId xmlns:a16="http://schemas.microsoft.com/office/drawing/2014/main" id="{B32D57A6-AC0F-9E06-541A-6C3B2FCFD864}"/>
                  </a:ext>
                </a:extLst>
              </p:cNvPr>
              <p:cNvSpPr/>
              <p:nvPr/>
            </p:nvSpPr>
            <p:spPr>
              <a:xfrm>
                <a:off x="3717850" y="1787358"/>
                <a:ext cx="2173285" cy="1648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エッチング</a:t>
                </a:r>
              </a:p>
            </p:txBody>
          </p:sp>
          <p:sp>
            <p:nvSpPr>
              <p:cNvPr id="34" name="楕円 33">
                <a:extLst>
                  <a:ext uri="{FF2B5EF4-FFF2-40B4-BE49-F238E27FC236}">
                    <a16:creationId xmlns:a16="http://schemas.microsoft.com/office/drawing/2014/main" id="{16BDFA8C-B4CC-40FA-CF93-9EA59CE17C6C}"/>
                  </a:ext>
                </a:extLst>
              </p:cNvPr>
              <p:cNvSpPr/>
              <p:nvPr/>
            </p:nvSpPr>
            <p:spPr>
              <a:xfrm>
                <a:off x="5488029" y="913126"/>
                <a:ext cx="1648132" cy="164813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grpSp>
            <p:nvGrpSpPr>
              <p:cNvPr id="35" name="グループ化 34">
                <a:extLst>
                  <a:ext uri="{FF2B5EF4-FFF2-40B4-BE49-F238E27FC236}">
                    <a16:creationId xmlns:a16="http://schemas.microsoft.com/office/drawing/2014/main" id="{6E295892-DD36-29ED-60D8-2A4C16304FBA}"/>
                  </a:ext>
                </a:extLst>
              </p:cNvPr>
              <p:cNvGrpSpPr/>
              <p:nvPr/>
            </p:nvGrpSpPr>
            <p:grpSpPr>
              <a:xfrm>
                <a:off x="7105353" y="1451342"/>
                <a:ext cx="1648132" cy="2219831"/>
                <a:chOff x="3209618" y="683608"/>
                <a:chExt cx="2094270" cy="2820725"/>
              </a:xfrm>
            </p:grpSpPr>
            <p:sp>
              <p:nvSpPr>
                <p:cNvPr id="37" name="楕円 36">
                  <a:extLst>
                    <a:ext uri="{FF2B5EF4-FFF2-40B4-BE49-F238E27FC236}">
                      <a16:creationId xmlns:a16="http://schemas.microsoft.com/office/drawing/2014/main" id="{63902914-937D-904B-E08B-DF4BD7F1815D}"/>
                    </a:ext>
                  </a:extLst>
                </p:cNvPr>
                <p:cNvSpPr/>
                <p:nvPr/>
              </p:nvSpPr>
              <p:spPr>
                <a:xfrm>
                  <a:off x="3209618" y="1410063"/>
                  <a:ext cx="2094270" cy="209427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a:p>
                  <a:pPr algn="ctr"/>
                  <a:endParaRPr lang="en-US" altLang="ja-JP" dirty="0">
                    <a:solidFill>
                      <a:schemeClr val="tx1"/>
                    </a:solidFill>
                  </a:endParaRPr>
                </a:p>
              </p:txBody>
            </p:sp>
            <p:sp>
              <p:nvSpPr>
                <p:cNvPr id="38" name="楕円 37">
                  <a:extLst>
                    <a:ext uri="{FF2B5EF4-FFF2-40B4-BE49-F238E27FC236}">
                      <a16:creationId xmlns:a16="http://schemas.microsoft.com/office/drawing/2014/main" id="{D2449045-6454-19A4-994F-07ACD842746A}"/>
                    </a:ext>
                  </a:extLst>
                </p:cNvPr>
                <p:cNvSpPr/>
                <p:nvPr/>
              </p:nvSpPr>
              <p:spPr>
                <a:xfrm>
                  <a:off x="3896753" y="2097198"/>
                  <a:ext cx="720000" cy="720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5FAC90EF-8765-7055-5AA4-7CCCB5A589B4}"/>
                    </a:ext>
                  </a:extLst>
                </p:cNvPr>
                <p:cNvCxnSpPr>
                  <a:cxnSpLocks/>
                </p:cNvCxnSpPr>
                <p:nvPr/>
              </p:nvCxnSpPr>
              <p:spPr>
                <a:xfrm>
                  <a:off x="3916327" y="1274951"/>
                  <a:ext cx="71292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ACB23CE-3AEB-3B1C-1874-9AF8AF3CD021}"/>
                    </a:ext>
                  </a:extLst>
                </p:cNvPr>
                <p:cNvCxnSpPr>
                  <a:cxnSpLocks/>
                </p:cNvCxnSpPr>
                <p:nvPr/>
              </p:nvCxnSpPr>
              <p:spPr>
                <a:xfrm flipH="1">
                  <a:off x="4629252"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1AA0DF2-4599-71D6-8469-873A4C43C072}"/>
                    </a:ext>
                  </a:extLst>
                </p:cNvPr>
                <p:cNvSpPr txBox="1"/>
                <p:nvPr/>
              </p:nvSpPr>
              <p:spPr>
                <a:xfrm>
                  <a:off x="3697587" y="683608"/>
                  <a:ext cx="931665"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15</a:t>
                  </a:r>
                  <a:r>
                    <a:rPr kumimoji="1" lang="ja-JP" altLang="en-US" dirty="0">
                      <a:latin typeface="メイリオ" panose="020B0604030504040204" pitchFamily="50" charset="-128"/>
                      <a:ea typeface="メイリオ" panose="020B0604030504040204" pitchFamily="50" charset="-128"/>
                    </a:rPr>
                    <a:t>ｍｍ</a:t>
                  </a:r>
                </a:p>
              </p:txBody>
            </p:sp>
            <p:cxnSp>
              <p:nvCxnSpPr>
                <p:cNvPr id="42" name="直線コネクタ 41">
                  <a:extLst>
                    <a:ext uri="{FF2B5EF4-FFF2-40B4-BE49-F238E27FC236}">
                      <a16:creationId xmlns:a16="http://schemas.microsoft.com/office/drawing/2014/main" id="{B268D72A-DD1A-BEDF-5843-AE179EA32AA9}"/>
                    </a:ext>
                  </a:extLst>
                </p:cNvPr>
                <p:cNvCxnSpPr>
                  <a:cxnSpLocks/>
                </p:cNvCxnSpPr>
                <p:nvPr/>
              </p:nvCxnSpPr>
              <p:spPr>
                <a:xfrm flipH="1">
                  <a:off x="3882603" y="1200261"/>
                  <a:ext cx="7075" cy="12873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75923055-762C-5979-9B03-EDE79FBB43A3}"/>
                  </a:ext>
                </a:extLst>
              </p:cNvPr>
              <p:cNvSpPr txBox="1"/>
              <p:nvPr/>
            </p:nvSpPr>
            <p:spPr>
              <a:xfrm>
                <a:off x="321737" y="3348007"/>
                <a:ext cx="1165704" cy="646331"/>
              </a:xfrm>
              <a:prstGeom prst="rect">
                <a:avLst/>
              </a:prstGeom>
              <a:noFill/>
            </p:spPr>
            <p:txBody>
              <a:bodyPr wrap="none" rtlCol="0">
                <a:spAutoFit/>
              </a:bodyPr>
              <a:lstStyle/>
              <a:p>
                <a:pPr marL="285750" indent="-285750" algn="l">
                  <a:buClr>
                    <a:srgbClr val="FFC000"/>
                  </a:buClr>
                  <a:buFont typeface="Wingdings" panose="05000000000000000000" pitchFamily="2" charset="2"/>
                  <a:buChar char="n"/>
                </a:pPr>
                <a:r>
                  <a:rPr kumimoji="1" lang="ja-JP" altLang="en-US" dirty="0">
                    <a:latin typeface="メイリオ" panose="020B0604030504040204" pitchFamily="50" charset="-128"/>
                    <a:ea typeface="メイリオ" panose="020B0604030504040204" pitchFamily="50" charset="-128"/>
                  </a:rPr>
                  <a:t>銅箔</a:t>
                </a:r>
                <a:endParaRPr kumimoji="1" lang="en-US" altLang="ja-JP" dirty="0">
                  <a:latin typeface="メイリオ" panose="020B0604030504040204" pitchFamily="50" charset="-128"/>
                  <a:ea typeface="メイリオ" panose="020B0604030504040204" pitchFamily="50" charset="-128"/>
                </a:endParaRPr>
              </a:p>
              <a:p>
                <a:pPr marL="285750" indent="-285750" algn="l">
                  <a:buClr>
                    <a:schemeClr val="accent6">
                      <a:lumMod val="60000"/>
                      <a:lumOff val="40000"/>
                    </a:schemeClr>
                  </a:buClr>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誘電体</a:t>
                </a:r>
                <a:endParaRPr kumimoji="1" lang="ja-JP" altLang="en-US" dirty="0">
                  <a:latin typeface="メイリオ" panose="020B0604030504040204" pitchFamily="50" charset="-128"/>
                  <a:ea typeface="メイリオ" panose="020B0604030504040204" pitchFamily="50" charset="-128"/>
                </a:endParaRPr>
              </a:p>
            </p:txBody>
          </p:sp>
        </p:grpSp>
      </p:grpSp>
      <p:pic>
        <p:nvPicPr>
          <p:cNvPr id="7" name="図 6">
            <a:extLst>
              <a:ext uri="{FF2B5EF4-FFF2-40B4-BE49-F238E27FC236}">
                <a16:creationId xmlns:a16="http://schemas.microsoft.com/office/drawing/2014/main" id="{CECE9B44-F395-F794-C33B-5026C5A56C4E}"/>
              </a:ext>
            </a:extLst>
          </p:cNvPr>
          <p:cNvPicPr>
            <a:picLocks noChangeAspect="1"/>
          </p:cNvPicPr>
          <p:nvPr/>
        </p:nvPicPr>
        <p:blipFill>
          <a:blip r:embed="rId9"/>
          <a:stretch>
            <a:fillRect/>
          </a:stretch>
        </p:blipFill>
        <p:spPr>
          <a:xfrm>
            <a:off x="-3139373" y="3805854"/>
            <a:ext cx="2690194" cy="3179085"/>
          </a:xfrm>
          <a:prstGeom prst="rect">
            <a:avLst/>
          </a:prstGeom>
        </p:spPr>
      </p:pic>
      <p:pic>
        <p:nvPicPr>
          <p:cNvPr id="10" name="コンテンツ プレースホルダー 4">
            <a:extLst>
              <a:ext uri="{FF2B5EF4-FFF2-40B4-BE49-F238E27FC236}">
                <a16:creationId xmlns:a16="http://schemas.microsoft.com/office/drawing/2014/main" id="{DB1CDFE7-E4B9-822E-4507-9EE532EE357E}"/>
              </a:ext>
            </a:extLst>
          </p:cNvPr>
          <p:cNvPicPr>
            <a:picLocks noChangeAspect="1"/>
          </p:cNvPicPr>
          <p:nvPr/>
        </p:nvPicPr>
        <p:blipFill rotWithShape="1">
          <a:blip r:embed="rId10">
            <a:extLst>
              <a:ext uri="{28A0092B-C50C-407E-A947-70E740481C1C}">
                <a14:useLocalDpi xmlns:a14="http://schemas.microsoft.com/office/drawing/2010/main" val="0"/>
              </a:ext>
            </a:extLst>
          </a:blip>
          <a:srcRect b="2668"/>
          <a:stretch/>
        </p:blipFill>
        <p:spPr bwMode="auto">
          <a:xfrm>
            <a:off x="-4991376" y="74947"/>
            <a:ext cx="3790950" cy="2290314"/>
          </a:xfrm>
          <a:prstGeom prst="rect">
            <a:avLst/>
          </a:prstGeom>
          <a:noFill/>
          <a:ln>
            <a:noFill/>
          </a:ln>
          <a:extLst>
            <a:ext uri="{53640926-AAD7-44D8-BBD7-CCE9431645EC}">
              <a14:shadowObscured xmlns:a14="http://schemas.microsoft.com/office/drawing/2010/main"/>
            </a:ext>
          </a:extLst>
        </p:spPr>
      </p:pic>
      <p:pic>
        <p:nvPicPr>
          <p:cNvPr id="16" name="図 15">
            <a:extLst>
              <a:ext uri="{FF2B5EF4-FFF2-40B4-BE49-F238E27FC236}">
                <a16:creationId xmlns:a16="http://schemas.microsoft.com/office/drawing/2014/main" id="{890FC599-EBAA-ABB2-C09F-17949EC8B2B9}"/>
              </a:ext>
            </a:extLst>
          </p:cNvPr>
          <p:cNvPicPr>
            <a:picLocks noChangeAspect="1"/>
          </p:cNvPicPr>
          <p:nvPr/>
        </p:nvPicPr>
        <p:blipFill>
          <a:blip r:embed="rId6"/>
          <a:srcRect l="49843"/>
          <a:stretch>
            <a:fillRect/>
          </a:stretch>
        </p:blipFill>
        <p:spPr>
          <a:xfrm>
            <a:off x="-5369310" y="5117540"/>
            <a:ext cx="2475136" cy="1828964"/>
          </a:xfrm>
          <a:prstGeom prst="rect">
            <a:avLst/>
          </a:prstGeom>
        </p:spPr>
      </p:pic>
      <p:grpSp>
        <p:nvGrpSpPr>
          <p:cNvPr id="67" name="グループ化 66">
            <a:extLst>
              <a:ext uri="{FF2B5EF4-FFF2-40B4-BE49-F238E27FC236}">
                <a16:creationId xmlns:a16="http://schemas.microsoft.com/office/drawing/2014/main" id="{D5215870-ECD8-6AD2-466A-D2F28F1BECEB}"/>
              </a:ext>
            </a:extLst>
          </p:cNvPr>
          <p:cNvGrpSpPr/>
          <p:nvPr/>
        </p:nvGrpSpPr>
        <p:grpSpPr>
          <a:xfrm>
            <a:off x="895076" y="2932249"/>
            <a:ext cx="1490447" cy="2521338"/>
            <a:chOff x="906090" y="-171000"/>
            <a:chExt cx="3600000" cy="6461672"/>
          </a:xfrm>
        </p:grpSpPr>
        <p:sp>
          <p:nvSpPr>
            <p:cNvPr id="68" name="正方形/長方形 67">
              <a:extLst>
                <a:ext uri="{FF2B5EF4-FFF2-40B4-BE49-F238E27FC236}">
                  <a16:creationId xmlns:a16="http://schemas.microsoft.com/office/drawing/2014/main" id="{47C26C99-D893-9B80-3DF7-6053DEBE3B1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9" name="楕円 68">
              <a:extLst>
                <a:ext uri="{FF2B5EF4-FFF2-40B4-BE49-F238E27FC236}">
                  <a16:creationId xmlns:a16="http://schemas.microsoft.com/office/drawing/2014/main" id="{B56D8C3B-90B4-32EE-3D21-FDC35EC29ACC}"/>
                </a:ext>
              </a:extLst>
            </p:cNvPr>
            <p:cNvSpPr/>
            <p:nvPr/>
          </p:nvSpPr>
          <p:spPr>
            <a:xfrm>
              <a:off x="1266091" y="2787478"/>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0" name="楕円 69">
              <a:extLst>
                <a:ext uri="{FF2B5EF4-FFF2-40B4-BE49-F238E27FC236}">
                  <a16:creationId xmlns:a16="http://schemas.microsoft.com/office/drawing/2014/main" id="{3A4A6B56-F389-964F-7BDC-8A284090ED92}"/>
                </a:ext>
              </a:extLst>
            </p:cNvPr>
            <p:cNvSpPr/>
            <p:nvPr/>
          </p:nvSpPr>
          <p:spPr>
            <a:xfrm>
              <a:off x="1986087" y="2938816"/>
              <a:ext cx="1440000" cy="1440001"/>
            </a:xfrm>
            <a:prstGeom prst="ellipse">
              <a:avLst/>
            </a:prstGeom>
            <a:solidFill>
              <a:srgbClr val="FF6600"/>
            </a:solidFill>
            <a:ln>
              <a:noFill/>
            </a:ln>
            <a:scene3d>
              <a:camera prst="isometricOffAxis2Top"/>
              <a:lightRig rig="contrasting" dir="t"/>
            </a:scene3d>
            <a:sp3d extrusionH="63500" contourW="127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1" name="楕円 70">
              <a:extLst>
                <a:ext uri="{FF2B5EF4-FFF2-40B4-BE49-F238E27FC236}">
                  <a16:creationId xmlns:a16="http://schemas.microsoft.com/office/drawing/2014/main" id="{42726CA7-848B-874B-2C53-C4C8BD431E01}"/>
                </a:ext>
              </a:extLst>
            </p:cNvPr>
            <p:cNvSpPr/>
            <p:nvPr/>
          </p:nvSpPr>
          <p:spPr>
            <a:xfrm>
              <a:off x="1266091" y="1061271"/>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2" name="正方形/長方形 71">
              <a:extLst>
                <a:ext uri="{FF2B5EF4-FFF2-40B4-BE49-F238E27FC236}">
                  <a16:creationId xmlns:a16="http://schemas.microsoft.com/office/drawing/2014/main" id="{CD555112-2D59-6BE1-492E-EEB3B0DD13BF}"/>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80" name="テキスト ボックス 79">
            <a:extLst>
              <a:ext uri="{FF2B5EF4-FFF2-40B4-BE49-F238E27FC236}">
                <a16:creationId xmlns:a16="http://schemas.microsoft.com/office/drawing/2014/main" id="{F17DB56F-8D1E-B0F4-F321-3451D06CD36F}"/>
              </a:ext>
            </a:extLst>
          </p:cNvPr>
          <p:cNvSpPr txBox="1"/>
          <p:nvPr/>
        </p:nvSpPr>
        <p:spPr>
          <a:xfrm>
            <a:off x="3653106" y="3636168"/>
            <a:ext cx="992580"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82" name="直線矢印コネクタ 81">
            <a:extLst>
              <a:ext uri="{FF2B5EF4-FFF2-40B4-BE49-F238E27FC236}">
                <a16:creationId xmlns:a16="http://schemas.microsoft.com/office/drawing/2014/main" id="{10F37FC2-4EC4-1F64-DA58-3CD9C9D0F359}"/>
              </a:ext>
            </a:extLst>
          </p:cNvPr>
          <p:cNvCxnSpPr>
            <a:cxnSpLocks/>
            <a:stCxn id="80" idx="1"/>
          </p:cNvCxnSpPr>
          <p:nvPr/>
        </p:nvCxnSpPr>
        <p:spPr>
          <a:xfrm flipH="1">
            <a:off x="2344729" y="3843917"/>
            <a:ext cx="1308377" cy="2064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テキスト ボックス 82">
            <a:extLst>
              <a:ext uri="{FF2B5EF4-FFF2-40B4-BE49-F238E27FC236}">
                <a16:creationId xmlns:a16="http://schemas.microsoft.com/office/drawing/2014/main" id="{5801C5CC-B787-9A8D-8721-31C842929A0F}"/>
              </a:ext>
            </a:extLst>
          </p:cNvPr>
          <p:cNvSpPr txBox="1"/>
          <p:nvPr/>
        </p:nvSpPr>
        <p:spPr>
          <a:xfrm>
            <a:off x="3653106" y="5026938"/>
            <a:ext cx="992580"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84" name="直線矢印コネクタ 83">
            <a:extLst>
              <a:ext uri="{FF2B5EF4-FFF2-40B4-BE49-F238E27FC236}">
                <a16:creationId xmlns:a16="http://schemas.microsoft.com/office/drawing/2014/main" id="{22F0B800-BCB2-5161-6121-1FA477AC724B}"/>
              </a:ext>
            </a:extLst>
          </p:cNvPr>
          <p:cNvCxnSpPr>
            <a:cxnSpLocks/>
            <a:stCxn id="83" idx="1"/>
          </p:cNvCxnSpPr>
          <p:nvPr/>
        </p:nvCxnSpPr>
        <p:spPr>
          <a:xfrm flipH="1" flipV="1">
            <a:off x="1839782" y="4744602"/>
            <a:ext cx="1813324" cy="490085"/>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6" name="テキスト ボックス 85">
            <a:extLst>
              <a:ext uri="{FF2B5EF4-FFF2-40B4-BE49-F238E27FC236}">
                <a16:creationId xmlns:a16="http://schemas.microsoft.com/office/drawing/2014/main" id="{5EE97F77-2044-1EDF-E3C3-1B29015D7407}"/>
              </a:ext>
            </a:extLst>
          </p:cNvPr>
          <p:cNvSpPr txBox="1"/>
          <p:nvPr/>
        </p:nvSpPr>
        <p:spPr>
          <a:xfrm>
            <a:off x="3787759" y="4331553"/>
            <a:ext cx="723275" cy="415498"/>
          </a:xfrm>
          <a:prstGeom prst="rect">
            <a:avLst/>
          </a:prstGeom>
          <a:noFill/>
        </p:spPr>
        <p:txBody>
          <a:bodyPr wrap="non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87" name="直線矢印コネクタ 86">
            <a:extLst>
              <a:ext uri="{FF2B5EF4-FFF2-40B4-BE49-F238E27FC236}">
                <a16:creationId xmlns:a16="http://schemas.microsoft.com/office/drawing/2014/main" id="{973D7339-37C1-4481-F5B6-EF5CF3DFE5D8}"/>
              </a:ext>
            </a:extLst>
          </p:cNvPr>
          <p:cNvCxnSpPr>
            <a:cxnSpLocks/>
            <a:stCxn id="86" idx="1"/>
          </p:cNvCxnSpPr>
          <p:nvPr/>
        </p:nvCxnSpPr>
        <p:spPr>
          <a:xfrm flipH="1" flipV="1">
            <a:off x="1696720" y="4434745"/>
            <a:ext cx="2091039" cy="10455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id="{247A9105-D4EA-BC2B-608C-D27B057FA8A2}"/>
              </a:ext>
            </a:extLst>
          </p:cNvPr>
          <p:cNvSpPr txBox="1"/>
          <p:nvPr/>
        </p:nvSpPr>
        <p:spPr>
          <a:xfrm>
            <a:off x="83423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90" name="テキスト ボックス 89">
            <a:extLst>
              <a:ext uri="{FF2B5EF4-FFF2-40B4-BE49-F238E27FC236}">
                <a16:creationId xmlns:a16="http://schemas.microsoft.com/office/drawing/2014/main" id="{F1FEF1D1-B6E2-DDF7-6C43-CC560654EF9E}"/>
              </a:ext>
            </a:extLst>
          </p:cNvPr>
          <p:cNvSpPr txBox="1"/>
          <p:nvPr/>
        </p:nvSpPr>
        <p:spPr>
          <a:xfrm>
            <a:off x="5720193" y="5308197"/>
            <a:ext cx="1396536" cy="415498"/>
          </a:xfrm>
          <a:prstGeom prst="rect">
            <a:avLst/>
          </a:prstGeom>
          <a:noFill/>
        </p:spPr>
        <p:txBody>
          <a:bodyPr wrap="non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grpSp>
        <p:nvGrpSpPr>
          <p:cNvPr id="106" name="グループ化 105">
            <a:extLst>
              <a:ext uri="{FF2B5EF4-FFF2-40B4-BE49-F238E27FC236}">
                <a16:creationId xmlns:a16="http://schemas.microsoft.com/office/drawing/2014/main" id="{5B4C16A5-F25D-EB9C-EB04-9D55A25BD2C3}"/>
              </a:ext>
            </a:extLst>
          </p:cNvPr>
          <p:cNvGrpSpPr/>
          <p:nvPr/>
        </p:nvGrpSpPr>
        <p:grpSpPr>
          <a:xfrm>
            <a:off x="5813771" y="2932249"/>
            <a:ext cx="1490447" cy="2521338"/>
            <a:chOff x="906090" y="-171000"/>
            <a:chExt cx="3600000" cy="6461672"/>
          </a:xfrm>
        </p:grpSpPr>
        <p:sp>
          <p:nvSpPr>
            <p:cNvPr id="107" name="正方形/長方形 106">
              <a:extLst>
                <a:ext uri="{FF2B5EF4-FFF2-40B4-BE49-F238E27FC236}">
                  <a16:creationId xmlns:a16="http://schemas.microsoft.com/office/drawing/2014/main" id="{3E6A8C56-C6D2-69EA-1DFD-84550227B8A0}"/>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8" name="楕円 107">
              <a:extLst>
                <a:ext uri="{FF2B5EF4-FFF2-40B4-BE49-F238E27FC236}">
                  <a16:creationId xmlns:a16="http://schemas.microsoft.com/office/drawing/2014/main" id="{A0843B9F-FD9E-76A5-6CCA-71CFE2A40117}"/>
                </a:ext>
              </a:extLst>
            </p:cNvPr>
            <p:cNvSpPr/>
            <p:nvPr/>
          </p:nvSpPr>
          <p:spPr>
            <a:xfrm>
              <a:off x="1266091" y="2783879"/>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9" name="楕円 108">
              <a:extLst>
                <a:ext uri="{FF2B5EF4-FFF2-40B4-BE49-F238E27FC236}">
                  <a16:creationId xmlns:a16="http://schemas.microsoft.com/office/drawing/2014/main" id="{8CC054CE-8732-0681-5996-D419B22A0FC9}"/>
                </a:ext>
              </a:extLst>
            </p:cNvPr>
            <p:cNvSpPr/>
            <p:nvPr/>
          </p:nvSpPr>
          <p:spPr>
            <a:xfrm>
              <a:off x="1986092" y="3503879"/>
              <a:ext cx="1440000" cy="1440001"/>
            </a:xfrm>
            <a:prstGeom prst="ellipse">
              <a:avLst/>
            </a:prstGeom>
            <a:solidFill>
              <a:srgbClr val="FF6600"/>
            </a:solidFill>
            <a:ln w="1270">
              <a:noFill/>
            </a:ln>
            <a:scene3d>
              <a:camera prst="isometricOffAxis2Top"/>
              <a:lightRig rig="contrasting" dir="t"/>
            </a:scene3d>
            <a:sp3d extrusionH="6350" contourW="127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0" name="楕円 109">
              <a:extLst>
                <a:ext uri="{FF2B5EF4-FFF2-40B4-BE49-F238E27FC236}">
                  <a16:creationId xmlns:a16="http://schemas.microsoft.com/office/drawing/2014/main" id="{8A842FC5-8A38-818B-E234-FFDD6BBFCB9D}"/>
                </a:ext>
              </a:extLst>
            </p:cNvPr>
            <p:cNvSpPr/>
            <p:nvPr/>
          </p:nvSpPr>
          <p:spPr>
            <a:xfrm>
              <a:off x="1266091" y="1057673"/>
              <a:ext cx="2880001" cy="2880000"/>
            </a:xfrm>
            <a:prstGeom prst="ellipse">
              <a:avLst/>
            </a:prstGeom>
            <a:solidFill>
              <a:srgbClr val="AA8800"/>
            </a:solidFill>
            <a:ln>
              <a:noFill/>
            </a:ln>
            <a:scene3d>
              <a:camera prst="isometricOffAxis2Top"/>
              <a:lightRig rig="contrasting" dir="t"/>
            </a:scene3d>
            <a:sp3d extrusionH="127000" contourW="127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11" name="正方形/長方形 110">
              <a:extLst>
                <a:ext uri="{FF2B5EF4-FFF2-40B4-BE49-F238E27FC236}">
                  <a16:creationId xmlns:a16="http://schemas.microsoft.com/office/drawing/2014/main" id="{59CB0D2C-AFA4-982B-2ED4-36136CC6E4BC}"/>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127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81" name="直線矢印コネクタ 80">
            <a:extLst>
              <a:ext uri="{FF2B5EF4-FFF2-40B4-BE49-F238E27FC236}">
                <a16:creationId xmlns:a16="http://schemas.microsoft.com/office/drawing/2014/main" id="{39251765-47CD-8BCF-5DBA-F7696B0BD045}"/>
              </a:ext>
            </a:extLst>
          </p:cNvPr>
          <p:cNvCxnSpPr>
            <a:cxnSpLocks/>
            <a:stCxn id="80" idx="3"/>
          </p:cNvCxnSpPr>
          <p:nvPr/>
        </p:nvCxnSpPr>
        <p:spPr>
          <a:xfrm>
            <a:off x="4645686" y="3843917"/>
            <a:ext cx="1490447" cy="9319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5" name="直線矢印コネクタ 84">
            <a:extLst>
              <a:ext uri="{FF2B5EF4-FFF2-40B4-BE49-F238E27FC236}">
                <a16:creationId xmlns:a16="http://schemas.microsoft.com/office/drawing/2014/main" id="{776BACC0-D3BF-7598-F77A-3792EBC02A7E}"/>
              </a:ext>
            </a:extLst>
          </p:cNvPr>
          <p:cNvCxnSpPr>
            <a:cxnSpLocks/>
            <a:stCxn id="83" idx="3"/>
          </p:cNvCxnSpPr>
          <p:nvPr/>
        </p:nvCxnSpPr>
        <p:spPr>
          <a:xfrm flipV="1">
            <a:off x="4645686" y="4873195"/>
            <a:ext cx="1813324" cy="36149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C2423808-E5FE-8654-6717-8CB4DFDC8529}"/>
              </a:ext>
            </a:extLst>
          </p:cNvPr>
          <p:cNvCxnSpPr>
            <a:cxnSpLocks/>
            <a:stCxn id="86" idx="3"/>
          </p:cNvCxnSpPr>
          <p:nvPr/>
        </p:nvCxnSpPr>
        <p:spPr>
          <a:xfrm>
            <a:off x="4511034" y="4539302"/>
            <a:ext cx="1947976" cy="104557"/>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864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60F713F6-70DF-F224-9AD3-65580917F312}"/>
              </a:ext>
            </a:extLst>
          </p:cNvPr>
          <p:cNvGrpSpPr/>
          <p:nvPr/>
        </p:nvGrpSpPr>
        <p:grpSpPr>
          <a:xfrm>
            <a:off x="660518" y="729000"/>
            <a:ext cx="2700000" cy="4846254"/>
            <a:chOff x="906090" y="-171000"/>
            <a:chExt cx="3600000" cy="6461672"/>
          </a:xfrm>
        </p:grpSpPr>
        <p:sp>
          <p:nvSpPr>
            <p:cNvPr id="14" name="正方形/長方形 13">
              <a:extLst>
                <a:ext uri="{FF2B5EF4-FFF2-40B4-BE49-F238E27FC236}">
                  <a16:creationId xmlns:a16="http://schemas.microsoft.com/office/drawing/2014/main" id="{01A33428-8281-D0CF-F2D7-D91F4090A9F3}"/>
                </a:ext>
              </a:extLst>
            </p:cNvPr>
            <p:cNvSpPr/>
            <p:nvPr/>
          </p:nvSpPr>
          <p:spPr>
            <a:xfrm>
              <a:off x="906090"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3" name="楕円 12">
              <a:extLst>
                <a:ext uri="{FF2B5EF4-FFF2-40B4-BE49-F238E27FC236}">
                  <a16:creationId xmlns:a16="http://schemas.microsoft.com/office/drawing/2014/main" id="{FEA2B594-7E89-AB24-D9E5-E873364E43CE}"/>
                </a:ext>
              </a:extLst>
            </p:cNvPr>
            <p:cNvSpPr/>
            <p:nvPr/>
          </p:nvSpPr>
          <p:spPr>
            <a:xfrm>
              <a:off x="1266090" y="2921678"/>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 name="楕円 15">
              <a:extLst>
                <a:ext uri="{FF2B5EF4-FFF2-40B4-BE49-F238E27FC236}">
                  <a16:creationId xmlns:a16="http://schemas.microsoft.com/office/drawing/2014/main" id="{FA8FC1F2-B9B1-8DAC-D881-15B76EB75FD8}"/>
                </a:ext>
              </a:extLst>
            </p:cNvPr>
            <p:cNvSpPr/>
            <p:nvPr/>
          </p:nvSpPr>
          <p:spPr>
            <a:xfrm>
              <a:off x="1986090" y="2778575"/>
              <a:ext cx="1440000" cy="1440000"/>
            </a:xfrm>
            <a:prstGeom prst="ellipse">
              <a:avLst/>
            </a:prstGeom>
            <a:solidFill>
              <a:srgbClr val="FF6600"/>
            </a:solidFill>
            <a:ln>
              <a:noFill/>
            </a:ln>
            <a:scene3d>
              <a:camera prst="isometricOffAxis2Top"/>
              <a:lightRig rig="contrasting" dir="t"/>
            </a:scene3d>
            <a:sp3d extrusionH="63500" contourW="2540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楕円 3">
              <a:extLst>
                <a:ext uri="{FF2B5EF4-FFF2-40B4-BE49-F238E27FC236}">
                  <a16:creationId xmlns:a16="http://schemas.microsoft.com/office/drawing/2014/main" id="{5DC77070-1FA8-5011-7693-8EE063A1B560}"/>
                </a:ext>
              </a:extLst>
            </p:cNvPr>
            <p:cNvSpPr/>
            <p:nvPr/>
          </p:nvSpPr>
          <p:spPr>
            <a:xfrm>
              <a:off x="1266090"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9" name="正方形/長方形 8">
              <a:extLst>
                <a:ext uri="{FF2B5EF4-FFF2-40B4-BE49-F238E27FC236}">
                  <a16:creationId xmlns:a16="http://schemas.microsoft.com/office/drawing/2014/main" id="{62F96E95-4D95-4BDB-32B0-64422749C755}"/>
                </a:ext>
              </a:extLst>
            </p:cNvPr>
            <p:cNvSpPr/>
            <p:nvPr/>
          </p:nvSpPr>
          <p:spPr>
            <a:xfrm>
              <a:off x="906090"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23" name="グループ化 22">
            <a:extLst>
              <a:ext uri="{FF2B5EF4-FFF2-40B4-BE49-F238E27FC236}">
                <a16:creationId xmlns:a16="http://schemas.microsoft.com/office/drawing/2014/main" id="{3752D448-203D-A45D-8494-3A061739F0AC}"/>
              </a:ext>
            </a:extLst>
          </p:cNvPr>
          <p:cNvGrpSpPr/>
          <p:nvPr/>
        </p:nvGrpSpPr>
        <p:grpSpPr>
          <a:xfrm>
            <a:off x="5259147" y="729000"/>
            <a:ext cx="2700000" cy="4846254"/>
            <a:chOff x="7253973" y="-171000"/>
            <a:chExt cx="3600000" cy="6461672"/>
          </a:xfrm>
        </p:grpSpPr>
        <p:sp>
          <p:nvSpPr>
            <p:cNvPr id="17" name="正方形/長方形 16">
              <a:extLst>
                <a:ext uri="{FF2B5EF4-FFF2-40B4-BE49-F238E27FC236}">
                  <a16:creationId xmlns:a16="http://schemas.microsoft.com/office/drawing/2014/main" id="{88A8F10C-E165-B62C-A8A9-8F46A34BB47A}"/>
                </a:ext>
              </a:extLst>
            </p:cNvPr>
            <p:cNvSpPr/>
            <p:nvPr/>
          </p:nvSpPr>
          <p:spPr>
            <a:xfrm>
              <a:off x="7253973" y="2690672"/>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2" name="グループ化 21">
              <a:extLst>
                <a:ext uri="{FF2B5EF4-FFF2-40B4-BE49-F238E27FC236}">
                  <a16:creationId xmlns:a16="http://schemas.microsoft.com/office/drawing/2014/main" id="{29108038-A779-2FF6-1FCE-8FC39620295A}"/>
                </a:ext>
              </a:extLst>
            </p:cNvPr>
            <p:cNvGrpSpPr/>
            <p:nvPr/>
          </p:nvGrpSpPr>
          <p:grpSpPr>
            <a:xfrm>
              <a:off x="7592483" y="2987172"/>
              <a:ext cx="2880000" cy="2880000"/>
              <a:chOff x="6117490" y="2690672"/>
              <a:chExt cx="2880000" cy="2880000"/>
            </a:xfrm>
            <a:scene3d>
              <a:camera prst="isometricOffAxis2Top"/>
              <a:lightRig rig="contrasting" dir="t"/>
            </a:scene3d>
          </p:grpSpPr>
          <p:sp>
            <p:nvSpPr>
              <p:cNvPr id="18" name="楕円 17">
                <a:extLst>
                  <a:ext uri="{FF2B5EF4-FFF2-40B4-BE49-F238E27FC236}">
                    <a16:creationId xmlns:a16="http://schemas.microsoft.com/office/drawing/2014/main" id="{52E6BE6A-DF71-55E2-BFC6-D110A57E2820}"/>
                  </a:ext>
                </a:extLst>
              </p:cNvPr>
              <p:cNvSpPr/>
              <p:nvPr/>
            </p:nvSpPr>
            <p:spPr>
              <a:xfrm>
                <a:off x="6117490" y="2690672"/>
                <a:ext cx="2880000" cy="2880000"/>
              </a:xfrm>
              <a:prstGeom prst="ellipse">
                <a:avLst/>
              </a:prstGeom>
              <a:solidFill>
                <a:srgbClr val="AA8800"/>
              </a:solidFill>
              <a:ln>
                <a:noFill/>
              </a:ln>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楕円 18">
                <a:extLst>
                  <a:ext uri="{FF2B5EF4-FFF2-40B4-BE49-F238E27FC236}">
                    <a16:creationId xmlns:a16="http://schemas.microsoft.com/office/drawing/2014/main" id="{8071E9E4-12C4-0CD2-105F-BB255D872E2B}"/>
                  </a:ext>
                </a:extLst>
              </p:cNvPr>
              <p:cNvSpPr/>
              <p:nvPr/>
            </p:nvSpPr>
            <p:spPr>
              <a:xfrm>
                <a:off x="6837490" y="3410672"/>
                <a:ext cx="1440000" cy="1440000"/>
              </a:xfrm>
              <a:prstGeom prst="ellipse">
                <a:avLst/>
              </a:prstGeom>
              <a:solidFill>
                <a:srgbClr val="FF6600"/>
              </a:solidFill>
              <a:ln>
                <a:noFill/>
              </a:ln>
              <a:sp3d extrusionH="12700" contourW="6350" prstMaterial="matte">
                <a:bevelT w="0" h="0"/>
                <a:extrusionClr>
                  <a:srgbClr val="FF66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0" name="楕円 19">
              <a:extLst>
                <a:ext uri="{FF2B5EF4-FFF2-40B4-BE49-F238E27FC236}">
                  <a16:creationId xmlns:a16="http://schemas.microsoft.com/office/drawing/2014/main" id="{C5ACE2E1-80D2-4258-A14E-D84A5CC3F79C}"/>
                </a:ext>
              </a:extLst>
            </p:cNvPr>
            <p:cNvSpPr/>
            <p:nvPr/>
          </p:nvSpPr>
          <p:spPr>
            <a:xfrm>
              <a:off x="7592483" y="1195472"/>
              <a:ext cx="2880000" cy="2880000"/>
            </a:xfrm>
            <a:prstGeom prst="ellipse">
              <a:avLst/>
            </a:prstGeom>
            <a:solidFill>
              <a:srgbClr val="AA8800"/>
            </a:solidFill>
            <a:ln>
              <a:noFill/>
            </a:ln>
            <a:scene3d>
              <a:camera prst="isometricOffAxis2Top"/>
              <a:lightRig rig="contrasting" dir="t"/>
            </a:scene3d>
            <a:sp3d extrusionH="127000" contourW="25400" prstMaterial="matte">
              <a:bevelT w="0" h="0"/>
              <a:extrusionClr>
                <a:srgbClr val="AA8800"/>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 name="正方形/長方形 20">
              <a:extLst>
                <a:ext uri="{FF2B5EF4-FFF2-40B4-BE49-F238E27FC236}">
                  <a16:creationId xmlns:a16="http://schemas.microsoft.com/office/drawing/2014/main" id="{648616E4-D33D-B29E-03A9-155E57943F15}"/>
                </a:ext>
              </a:extLst>
            </p:cNvPr>
            <p:cNvSpPr/>
            <p:nvPr/>
          </p:nvSpPr>
          <p:spPr>
            <a:xfrm>
              <a:off x="7253973" y="-171000"/>
              <a:ext cx="3600000" cy="3600000"/>
            </a:xfrm>
            <a:prstGeom prst="rect">
              <a:avLst/>
            </a:prstGeom>
            <a:solidFill>
              <a:srgbClr val="C87137"/>
            </a:solidFill>
            <a:ln>
              <a:noFill/>
            </a:ln>
            <a:scene3d>
              <a:camera prst="isometricOffAxis2Top"/>
              <a:lightRig rig="contrasting" dir="t"/>
            </a:scene3d>
            <a:sp3d extrusionH="317500" contourW="25400">
              <a:extrusionClr>
                <a:srgbClr val="C87137"/>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25" name="テキスト ボックス 24">
            <a:extLst>
              <a:ext uri="{FF2B5EF4-FFF2-40B4-BE49-F238E27FC236}">
                <a16:creationId xmlns:a16="http://schemas.microsoft.com/office/drawing/2014/main" id="{0F178689-BF5F-A36A-9197-99F747D4DD51}"/>
              </a:ext>
            </a:extLst>
          </p:cNvPr>
          <p:cNvSpPr txBox="1"/>
          <p:nvPr/>
        </p:nvSpPr>
        <p:spPr>
          <a:xfrm>
            <a:off x="3777367" y="2132399"/>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銅電極</a:t>
            </a:r>
          </a:p>
        </p:txBody>
      </p:sp>
      <p:cxnSp>
        <p:nvCxnSpPr>
          <p:cNvPr id="27" name="直線矢印コネクタ 26">
            <a:extLst>
              <a:ext uri="{FF2B5EF4-FFF2-40B4-BE49-F238E27FC236}">
                <a16:creationId xmlns:a16="http://schemas.microsoft.com/office/drawing/2014/main" id="{FE6A41D7-80E7-694A-B853-AF3AA2C9D859}"/>
              </a:ext>
            </a:extLst>
          </p:cNvPr>
          <p:cNvCxnSpPr>
            <a:cxnSpLocks/>
            <a:stCxn id="25" idx="3"/>
          </p:cNvCxnSpPr>
          <p:nvPr/>
        </p:nvCxnSpPr>
        <p:spPr>
          <a:xfrm flipV="1">
            <a:off x="4807443" y="2117962"/>
            <a:ext cx="1383807" cy="2221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a:extLst>
              <a:ext uri="{FF2B5EF4-FFF2-40B4-BE49-F238E27FC236}">
                <a16:creationId xmlns:a16="http://schemas.microsoft.com/office/drawing/2014/main" id="{6E02DBF6-C3D9-9375-EEE3-F26E419F443F}"/>
              </a:ext>
            </a:extLst>
          </p:cNvPr>
          <p:cNvCxnSpPr>
            <a:cxnSpLocks/>
            <a:stCxn id="25" idx="1"/>
          </p:cNvCxnSpPr>
          <p:nvPr/>
        </p:nvCxnSpPr>
        <p:spPr>
          <a:xfrm flipH="1" flipV="1">
            <a:off x="2400300" y="2175265"/>
            <a:ext cx="1377067" cy="1648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8E08C998-D5BF-A584-BC10-2A503B590F67}"/>
              </a:ext>
            </a:extLst>
          </p:cNvPr>
          <p:cNvSpPr txBox="1"/>
          <p:nvPr/>
        </p:nvSpPr>
        <p:spPr>
          <a:xfrm>
            <a:off x="3777367" y="2728951"/>
            <a:ext cx="1030076"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誘電体</a:t>
            </a:r>
          </a:p>
        </p:txBody>
      </p:sp>
      <p:cxnSp>
        <p:nvCxnSpPr>
          <p:cNvPr id="35" name="直線矢印コネクタ 34">
            <a:extLst>
              <a:ext uri="{FF2B5EF4-FFF2-40B4-BE49-F238E27FC236}">
                <a16:creationId xmlns:a16="http://schemas.microsoft.com/office/drawing/2014/main" id="{B5E0B08A-002E-7490-804B-64A1C20E7967}"/>
              </a:ext>
            </a:extLst>
          </p:cNvPr>
          <p:cNvCxnSpPr>
            <a:cxnSpLocks/>
            <a:stCxn id="34" idx="1"/>
          </p:cNvCxnSpPr>
          <p:nvPr/>
        </p:nvCxnSpPr>
        <p:spPr>
          <a:xfrm flipH="1">
            <a:off x="2312886" y="2936700"/>
            <a:ext cx="1464481" cy="2333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87BFD535-CBD1-9506-074C-92B017FE8484}"/>
              </a:ext>
            </a:extLst>
          </p:cNvPr>
          <p:cNvCxnSpPr>
            <a:cxnSpLocks/>
            <a:stCxn id="34" idx="3"/>
          </p:cNvCxnSpPr>
          <p:nvPr/>
        </p:nvCxnSpPr>
        <p:spPr>
          <a:xfrm flipV="1">
            <a:off x="4807443" y="2895538"/>
            <a:ext cx="1523508" cy="4116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4FC0800D-A091-8CD3-7C2B-B6543DF0B1F6}"/>
              </a:ext>
            </a:extLst>
          </p:cNvPr>
          <p:cNvSpPr txBox="1"/>
          <p:nvPr/>
        </p:nvSpPr>
        <p:spPr>
          <a:xfrm>
            <a:off x="3896503" y="3325504"/>
            <a:ext cx="791805" cy="415498"/>
          </a:xfrm>
          <a:prstGeom prst="rect">
            <a:avLst/>
          </a:prstGeom>
          <a:noFill/>
        </p:spPr>
        <p:txBody>
          <a:bodyPr wrap="square" rtlCol="0">
            <a:spAutoFit/>
          </a:bodyPr>
          <a:lstStyle/>
          <a:p>
            <a:pPr algn="ctr"/>
            <a:r>
              <a:rPr lang="ja-JP" altLang="en-US" sz="2100" dirty="0">
                <a:latin typeface="ＭＳ 明朝" panose="02020609040205080304" pitchFamily="17" charset="-128"/>
                <a:ea typeface="ＭＳ 明朝" panose="02020609040205080304" pitchFamily="17" charset="-128"/>
              </a:rPr>
              <a:t>銅箔</a:t>
            </a:r>
          </a:p>
        </p:txBody>
      </p:sp>
      <p:cxnSp>
        <p:nvCxnSpPr>
          <p:cNvPr id="43" name="直線矢印コネクタ 42">
            <a:extLst>
              <a:ext uri="{FF2B5EF4-FFF2-40B4-BE49-F238E27FC236}">
                <a16:creationId xmlns:a16="http://schemas.microsoft.com/office/drawing/2014/main" id="{3A7C5F64-1449-AD82-9E11-88EC835581A1}"/>
              </a:ext>
            </a:extLst>
          </p:cNvPr>
          <p:cNvCxnSpPr>
            <a:cxnSpLocks/>
            <a:stCxn id="42" idx="1"/>
          </p:cNvCxnSpPr>
          <p:nvPr/>
        </p:nvCxnSpPr>
        <p:spPr>
          <a:xfrm flipH="1" flipV="1">
            <a:off x="2106512" y="3451553"/>
            <a:ext cx="1789991" cy="8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4F3B77D0-33E8-F806-3CB3-1C032DF64B7A}"/>
              </a:ext>
            </a:extLst>
          </p:cNvPr>
          <p:cNvCxnSpPr>
            <a:cxnSpLocks/>
            <a:stCxn id="42" idx="3"/>
          </p:cNvCxnSpPr>
          <p:nvPr/>
        </p:nvCxnSpPr>
        <p:spPr>
          <a:xfrm>
            <a:off x="4688308" y="3533253"/>
            <a:ext cx="1904722" cy="60297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91AE0F5E-095E-D511-7BA9-E184CBDC4BE9}"/>
              </a:ext>
            </a:extLst>
          </p:cNvPr>
          <p:cNvSpPr txBox="1"/>
          <p:nvPr/>
        </p:nvSpPr>
        <p:spPr>
          <a:xfrm>
            <a:off x="644400"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1</a:t>
            </a:r>
            <a:endParaRPr lang="ja-JP" altLang="en-US" sz="2100" dirty="0">
              <a:latin typeface="ＭＳ 明朝" panose="02020609040205080304" pitchFamily="17" charset="-128"/>
              <a:ea typeface="ＭＳ 明朝" panose="02020609040205080304" pitchFamily="17" charset="-128"/>
            </a:endParaRPr>
          </a:p>
        </p:txBody>
      </p:sp>
      <p:sp>
        <p:nvSpPr>
          <p:cNvPr id="31" name="テキスト ボックス 30">
            <a:extLst>
              <a:ext uri="{FF2B5EF4-FFF2-40B4-BE49-F238E27FC236}">
                <a16:creationId xmlns:a16="http://schemas.microsoft.com/office/drawing/2014/main" id="{0C5872CA-FC6C-C056-24A8-208310AF1691}"/>
              </a:ext>
            </a:extLst>
          </p:cNvPr>
          <p:cNvSpPr txBox="1"/>
          <p:nvPr/>
        </p:nvSpPr>
        <p:spPr>
          <a:xfrm>
            <a:off x="5309739" y="4932044"/>
            <a:ext cx="2241551" cy="415498"/>
          </a:xfrm>
          <a:prstGeom prst="rect">
            <a:avLst/>
          </a:prstGeom>
          <a:noFill/>
        </p:spPr>
        <p:txBody>
          <a:bodyPr wrap="square" rtlCol="0" anchor="ctr">
            <a:spAutoFit/>
          </a:bodyPr>
          <a:lstStyle/>
          <a:p>
            <a:pPr algn="ctr"/>
            <a:r>
              <a:rPr lang="ja-JP" altLang="en-US" sz="2100" dirty="0">
                <a:latin typeface="ＭＳ 明朝" panose="02020609040205080304" pitchFamily="17" charset="-128"/>
                <a:ea typeface="ＭＳ 明朝" panose="02020609040205080304" pitchFamily="17" charset="-128"/>
              </a:rPr>
              <a:t>プロセス</a:t>
            </a:r>
            <a:r>
              <a:rPr lang="en-US" altLang="ja-JP" sz="2100" dirty="0">
                <a:latin typeface="ＭＳ 明朝" panose="02020609040205080304" pitchFamily="17" charset="-128"/>
                <a:ea typeface="ＭＳ 明朝" panose="02020609040205080304" pitchFamily="17" charset="-128"/>
              </a:rPr>
              <a:t>2</a:t>
            </a:r>
            <a:endParaRPr lang="ja-JP" altLang="en-US" sz="2100"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22473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2BFA-4018-9894-1A97-51095ACEC10C}"/>
              </a:ext>
            </a:extLst>
          </p:cNvPr>
          <p:cNvSpPr>
            <a:spLocks noGrp="1"/>
          </p:cNvSpPr>
          <p:nvPr>
            <p:ph type="title"/>
          </p:nvPr>
        </p:nvSpPr>
        <p:spPr/>
        <p:txBody>
          <a:bodyPr/>
          <a:lstStyle/>
          <a:p>
            <a:r>
              <a:rPr lang="ja-JP" altLang="en-US" dirty="0"/>
              <a:t>研究の目的・やったこと</a:t>
            </a:r>
            <a:endParaRPr kumimoji="1" lang="ja-JP" altLang="en-US" dirty="0"/>
          </a:p>
        </p:txBody>
      </p:sp>
      <p:sp>
        <p:nvSpPr>
          <p:cNvPr id="3" name="コンテンツ プレースホルダー 2">
            <a:extLst>
              <a:ext uri="{FF2B5EF4-FFF2-40B4-BE49-F238E27FC236}">
                <a16:creationId xmlns:a16="http://schemas.microsoft.com/office/drawing/2014/main" id="{7FA4065B-7759-DE8D-CBE5-246C1F8F0E8A}"/>
              </a:ext>
            </a:extLst>
          </p:cNvPr>
          <p:cNvSpPr>
            <a:spLocks noGrp="1"/>
          </p:cNvSpPr>
          <p:nvPr>
            <p:ph idx="1"/>
          </p:nvPr>
        </p:nvSpPr>
        <p:spPr>
          <a:xfrm>
            <a:off x="628650" y="1093509"/>
            <a:ext cx="7886700" cy="3848437"/>
          </a:xfrm>
        </p:spPr>
        <p:txBody>
          <a:bodyPr>
            <a:normAutofit/>
          </a:bodyPr>
          <a:lstStyle/>
          <a:p>
            <a:pPr marL="0" indent="0">
              <a:buNone/>
            </a:pPr>
            <a:r>
              <a:rPr lang="ja-JP" altLang="en-US" dirty="0"/>
              <a:t>目的</a:t>
            </a:r>
            <a:endParaRPr lang="en-US" altLang="ja-JP" dirty="0"/>
          </a:p>
          <a:p>
            <a:r>
              <a:rPr lang="ja-JP" altLang="en-US" dirty="0"/>
              <a:t>表面粗さによる電気伝導性への影響を明らかにする。</a:t>
            </a:r>
            <a:endParaRPr lang="en-US" altLang="ja-JP" dirty="0"/>
          </a:p>
          <a:p>
            <a:pPr marL="0" indent="0">
              <a:buNone/>
            </a:pPr>
            <a:endParaRPr lang="en-US" altLang="ja-JP" dirty="0"/>
          </a:p>
          <a:p>
            <a:pPr marL="0" indent="0">
              <a:buNone/>
            </a:pPr>
            <a:r>
              <a:rPr lang="ja-JP" altLang="en-US" dirty="0"/>
              <a:t>やったこと</a:t>
            </a:r>
            <a:endParaRPr lang="en-US" altLang="ja-JP" dirty="0"/>
          </a:p>
          <a:p>
            <a:r>
              <a:rPr lang="en-US" altLang="ja-JP" dirty="0"/>
              <a:t>BCDR</a:t>
            </a:r>
            <a:r>
              <a:rPr lang="ja-JP" altLang="en-US" dirty="0"/>
              <a:t>法による</a:t>
            </a:r>
            <a:r>
              <a:rPr lang="en-US" altLang="ja-JP" dirty="0"/>
              <a:t>MEGTRON6</a:t>
            </a:r>
            <a:r>
              <a:rPr lang="ja-JP" altLang="en-US" dirty="0"/>
              <a:t>の複素誘電率測定</a:t>
            </a:r>
            <a:endParaRPr lang="en-US" altLang="ja-JP" dirty="0"/>
          </a:p>
          <a:p>
            <a:r>
              <a:rPr lang="en-US" altLang="ja-JP" dirty="0"/>
              <a:t>BCDR</a:t>
            </a:r>
            <a:r>
              <a:rPr lang="ja-JP" altLang="en-US" dirty="0"/>
              <a:t>法による</a:t>
            </a:r>
            <a:r>
              <a:rPr lang="en-US" altLang="ja-JP" dirty="0"/>
              <a:t>MEGTRON6</a:t>
            </a:r>
            <a:r>
              <a:rPr lang="ja-JP" altLang="en-US" dirty="0"/>
              <a:t>の導電率測定</a:t>
            </a:r>
            <a:endParaRPr lang="en-US" altLang="ja-JP" dirty="0"/>
          </a:p>
          <a:p>
            <a:r>
              <a:rPr lang="ja-JP" altLang="en-US" dirty="0"/>
              <a:t>減衰定数の算出と表面粗さの影響評価</a:t>
            </a:r>
            <a:endParaRPr kumimoji="1" lang="ja-JP" altLang="en-US" dirty="0"/>
          </a:p>
        </p:txBody>
      </p:sp>
      <p:sp>
        <p:nvSpPr>
          <p:cNvPr id="5" name="タイトル 1">
            <a:extLst>
              <a:ext uri="{FF2B5EF4-FFF2-40B4-BE49-F238E27FC236}">
                <a16:creationId xmlns:a16="http://schemas.microsoft.com/office/drawing/2014/main" id="{311ECF69-064C-0948-BAE7-040693098C2B}"/>
              </a:ext>
            </a:extLst>
          </p:cNvPr>
          <p:cNvSpPr txBox="1">
            <a:spLocks/>
          </p:cNvSpPr>
          <p:nvPr/>
        </p:nvSpPr>
        <p:spPr>
          <a:xfrm>
            <a:off x="628650" y="1562023"/>
            <a:ext cx="7886700" cy="624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p>
        </p:txBody>
      </p:sp>
      <p:sp>
        <p:nvSpPr>
          <p:cNvPr id="6" name="四角形: 角を丸くする 5">
            <a:extLst>
              <a:ext uri="{FF2B5EF4-FFF2-40B4-BE49-F238E27FC236}">
                <a16:creationId xmlns:a16="http://schemas.microsoft.com/office/drawing/2014/main" id="{B2856D1F-87BF-81AA-1AD9-33F86BE0872A}"/>
              </a:ext>
            </a:extLst>
          </p:cNvPr>
          <p:cNvSpPr/>
          <p:nvPr/>
        </p:nvSpPr>
        <p:spPr>
          <a:xfrm>
            <a:off x="66803"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標準銅箔を使用</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5A1DDA5B-BFFB-39B5-D842-BA608F963803}"/>
              </a:ext>
            </a:extLst>
          </p:cNvPr>
          <p:cNvSpPr/>
          <p:nvPr/>
        </p:nvSpPr>
        <p:spPr>
          <a:xfrm>
            <a:off x="2347312" y="4671289"/>
            <a:ext cx="1872000"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複素誘電率測定</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82AC437-053B-EBB6-FAD3-E34844022EA3}"/>
              </a:ext>
            </a:extLst>
          </p:cNvPr>
          <p:cNvSpPr/>
          <p:nvPr/>
        </p:nvSpPr>
        <p:spPr>
          <a:xfrm>
            <a:off x="4803990" y="4671289"/>
            <a:ext cx="214464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実基板銅箔を使用</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81CB499-9FB4-4295-9E76-EA4363094555}"/>
              </a:ext>
            </a:extLst>
          </p:cNvPr>
          <p:cNvSpPr/>
          <p:nvPr/>
        </p:nvSpPr>
        <p:spPr>
          <a:xfrm>
            <a:off x="7454437" y="4671289"/>
            <a:ext cx="1444527"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導電率測定</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9180D8FB-648F-A4A0-05F9-499B8A83FC07}"/>
              </a:ext>
            </a:extLst>
          </p:cNvPr>
          <p:cNvCxnSpPr>
            <a:stCxn id="6" idx="3"/>
            <a:endCxn id="7" idx="1"/>
          </p:cNvCxnSpPr>
          <p:nvPr/>
        </p:nvCxnSpPr>
        <p:spPr>
          <a:xfrm>
            <a:off x="1938803" y="4941289"/>
            <a:ext cx="4085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1AC79FF-511C-9271-A5D3-2902237C1E7D}"/>
              </a:ext>
            </a:extLst>
          </p:cNvPr>
          <p:cNvCxnSpPr>
            <a:cxnSpLocks/>
            <a:stCxn id="7" idx="3"/>
            <a:endCxn id="9" idx="1"/>
          </p:cNvCxnSpPr>
          <p:nvPr/>
        </p:nvCxnSpPr>
        <p:spPr>
          <a:xfrm>
            <a:off x="4219312" y="4941289"/>
            <a:ext cx="584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55D5A45-22F6-076B-F951-8EB8C732F2DE}"/>
              </a:ext>
            </a:extLst>
          </p:cNvPr>
          <p:cNvCxnSpPr>
            <a:cxnSpLocks/>
            <a:stCxn id="9" idx="3"/>
            <a:endCxn id="10" idx="1"/>
          </p:cNvCxnSpPr>
          <p:nvPr/>
        </p:nvCxnSpPr>
        <p:spPr>
          <a:xfrm>
            <a:off x="6948634" y="4941289"/>
            <a:ext cx="505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29CBCFB-299D-FED2-BCD3-096848E09684}"/>
              </a:ext>
            </a:extLst>
          </p:cNvPr>
          <p:cNvCxnSpPr>
            <a:cxnSpLocks/>
            <a:stCxn id="10" idx="2"/>
            <a:endCxn id="23" idx="0"/>
          </p:cNvCxnSpPr>
          <p:nvPr/>
        </p:nvCxnSpPr>
        <p:spPr>
          <a:xfrm flipH="1">
            <a:off x="8176700" y="5211289"/>
            <a:ext cx="1" cy="5381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41E2FCF-5426-FD13-C556-88508E985F4B}"/>
              </a:ext>
            </a:extLst>
          </p:cNvPr>
          <p:cNvSpPr/>
          <p:nvPr/>
        </p:nvSpPr>
        <p:spPr>
          <a:xfrm>
            <a:off x="7278268" y="5749439"/>
            <a:ext cx="1796864" cy="5400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減衰定数算出</a:t>
            </a:r>
            <a:endParaRPr kumimoji="1" lang="ja-JP" altLang="en-US" dirty="0">
              <a:solidFill>
                <a:schemeClr val="tx1"/>
              </a:solidFill>
            </a:endParaRPr>
          </a:p>
        </p:txBody>
      </p:sp>
    </p:spTree>
    <p:extLst>
      <p:ext uri="{BB962C8B-B14F-4D97-AF65-F5344CB8AC3E}">
        <p14:creationId xmlns:p14="http://schemas.microsoft.com/office/powerpoint/2010/main" val="261290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1945A-7DDC-F1C4-68DB-31F44A4C78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B5B605-2FB9-32E0-23B0-6765009B840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7047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0DD8-C57A-8044-CEA5-11CCB06C0A0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EF15B78D-F601-0D58-A9BD-F19448B90885}"/>
              </a:ext>
            </a:extLst>
          </p:cNvPr>
          <p:cNvSpPr>
            <a:spLocks noGrp="1"/>
          </p:cNvSpPr>
          <p:nvPr>
            <p:ph idx="1"/>
          </p:nvPr>
        </p:nvSpPr>
        <p:spPr/>
        <p:txBody>
          <a:bodyPr/>
          <a:lstStyle/>
          <a:p>
            <a:r>
              <a:rPr kumimoji="1" lang="ja-JP" altLang="en-US" dirty="0"/>
              <a:t>研究背景</a:t>
            </a:r>
            <a:endParaRPr kumimoji="1" lang="en-US" altLang="ja-JP" dirty="0"/>
          </a:p>
          <a:p>
            <a:r>
              <a:rPr lang="ja-JP" altLang="en-US" dirty="0"/>
              <a:t>研究の目的・やったこと</a:t>
            </a:r>
            <a:endParaRPr kumimoji="1" lang="en-US" altLang="ja-JP" dirty="0"/>
          </a:p>
          <a:p>
            <a:r>
              <a:rPr lang="ja-JP" altLang="en-US" dirty="0"/>
              <a:t>平衡型円板共振器法</a:t>
            </a:r>
            <a:endParaRPr lang="en-US" altLang="ja-JP" dirty="0"/>
          </a:p>
          <a:p>
            <a:r>
              <a:rPr kumimoji="1" lang="ja-JP" altLang="en-US" dirty="0"/>
              <a:t>測定結果</a:t>
            </a:r>
            <a:endParaRPr kumimoji="1" lang="en-US" altLang="ja-JP" dirty="0"/>
          </a:p>
          <a:p>
            <a:r>
              <a:rPr lang="ja-JP" altLang="en-US" dirty="0"/>
              <a:t>まとめ</a:t>
            </a:r>
            <a:endParaRPr kumimoji="1" lang="ja-JP" altLang="en-US" dirty="0"/>
          </a:p>
        </p:txBody>
      </p:sp>
    </p:spTree>
    <p:extLst>
      <p:ext uri="{BB962C8B-B14F-4D97-AF65-F5344CB8AC3E}">
        <p14:creationId xmlns:p14="http://schemas.microsoft.com/office/powerpoint/2010/main" val="309515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1696F-B650-2311-3280-24D8406C5120}"/>
              </a:ext>
            </a:extLst>
          </p:cNvPr>
          <p:cNvSpPr>
            <a:spLocks noGrp="1"/>
          </p:cNvSpPr>
          <p:nvPr>
            <p:ph type="title"/>
          </p:nvPr>
        </p:nvSpPr>
        <p:spPr/>
        <p:txBody>
          <a:bodyPr/>
          <a:lstStyle/>
          <a:p>
            <a:r>
              <a:rPr kumimoji="1" lang="ja-JP" altLang="en-US" dirty="0"/>
              <a:t>今までやったこと</a:t>
            </a:r>
          </a:p>
        </p:txBody>
      </p:sp>
      <p:sp>
        <p:nvSpPr>
          <p:cNvPr id="3" name="コンテンツ プレースホルダー 2">
            <a:extLst>
              <a:ext uri="{FF2B5EF4-FFF2-40B4-BE49-F238E27FC236}">
                <a16:creationId xmlns:a16="http://schemas.microsoft.com/office/drawing/2014/main" id="{09ACB575-8A3A-70C5-B3AB-6A6C292BBFF8}"/>
              </a:ext>
            </a:extLst>
          </p:cNvPr>
          <p:cNvSpPr>
            <a:spLocks noGrp="1"/>
          </p:cNvSpPr>
          <p:nvPr>
            <p:ph idx="1"/>
          </p:nvPr>
        </p:nvSpPr>
        <p:spPr/>
        <p:txBody>
          <a:bodyPr/>
          <a:lstStyle/>
          <a:p>
            <a:r>
              <a:rPr kumimoji="1" lang="ja-JP" altLang="en-US" dirty="0"/>
              <a:t>試料の作成：ハサミで円板状に切り出し</a:t>
            </a:r>
          </a:p>
          <a:p>
            <a:r>
              <a:rPr kumimoji="1" lang="ja-JP" altLang="en-US" dirty="0"/>
              <a:t>銅箔のエッチング：円板状に銅箔を残す加工を実施</a:t>
            </a:r>
          </a:p>
          <a:p>
            <a:r>
              <a:rPr kumimoji="1" lang="en-US" altLang="ja-JP" dirty="0"/>
              <a:t>FR-4</a:t>
            </a:r>
            <a:r>
              <a:rPr kumimoji="1" lang="ja-JP" altLang="en-US" dirty="0"/>
              <a:t>基板の複素誘電率を測定（</a:t>
            </a:r>
            <a:r>
              <a:rPr kumimoji="1" lang="en-US" altLang="ja-JP" dirty="0"/>
              <a:t>BCDR</a:t>
            </a:r>
            <a:r>
              <a:rPr kumimoji="1" lang="ja-JP" altLang="en-US" dirty="0"/>
              <a:t>法）</a:t>
            </a:r>
          </a:p>
          <a:p>
            <a:r>
              <a:rPr kumimoji="1" lang="en-US" altLang="ja-JP" dirty="0"/>
              <a:t>FR-4</a:t>
            </a:r>
            <a:r>
              <a:rPr kumimoji="1" lang="ja-JP" altLang="en-US" dirty="0"/>
              <a:t>基板の導電率を測定／推定</a:t>
            </a:r>
            <a:endParaRPr kumimoji="1" lang="en-US" altLang="ja-JP" dirty="0"/>
          </a:p>
          <a:p>
            <a:r>
              <a:rPr lang="en-US" altLang="ja-JP" dirty="0"/>
              <a:t>MEGTRON6</a:t>
            </a:r>
            <a:r>
              <a:rPr lang="ja-JP" altLang="en-US" dirty="0"/>
              <a:t>基盤の測定</a:t>
            </a:r>
            <a:endParaRPr kumimoji="1" lang="ja-JP" altLang="en-US" dirty="0"/>
          </a:p>
        </p:txBody>
      </p:sp>
      <p:sp>
        <p:nvSpPr>
          <p:cNvPr id="5" name="テキスト ボックス 4">
            <a:extLst>
              <a:ext uri="{FF2B5EF4-FFF2-40B4-BE49-F238E27FC236}">
                <a16:creationId xmlns:a16="http://schemas.microsoft.com/office/drawing/2014/main" id="{6E6BC647-0208-CDED-60F3-C9A30B657A49}"/>
              </a:ext>
            </a:extLst>
          </p:cNvPr>
          <p:cNvSpPr txBox="1"/>
          <p:nvPr/>
        </p:nvSpPr>
        <p:spPr>
          <a:xfrm>
            <a:off x="-4737370" y="2561129"/>
            <a:ext cx="4572000" cy="1169551"/>
          </a:xfrm>
          <a:prstGeom prst="rect">
            <a:avLst/>
          </a:prstGeom>
          <a:noFill/>
        </p:spPr>
        <p:txBody>
          <a:bodyPr wrap="square">
            <a:spAutoFit/>
          </a:bodyPr>
          <a:lstStyle/>
          <a:p>
            <a:r>
              <a:rPr lang="ja-JP" altLang="en-US" sz="1400" dirty="0"/>
              <a:t>平衡型円板共振器法による導体損と表皮効果の評価</a:t>
            </a:r>
            <a:endParaRPr lang="en-US" altLang="ja-JP" sz="1400" dirty="0"/>
          </a:p>
          <a:p>
            <a:r>
              <a:rPr kumimoji="1" lang="en-US" altLang="ja-JP" sz="1400" dirty="0"/>
              <a:t>20GHz </a:t>
            </a:r>
            <a:r>
              <a:rPr kumimoji="1" lang="ja-JP" altLang="en-US" sz="1400" dirty="0"/>
              <a:t>超（高周波における）プリント基板の導電率測定と導体損についての検討</a:t>
            </a:r>
            <a:endParaRPr kumimoji="1" lang="en-US" altLang="ja-JP" sz="1400" dirty="0"/>
          </a:p>
          <a:p>
            <a:endParaRPr kumimoji="1" lang="en-US" altLang="ja-JP" sz="1400" dirty="0"/>
          </a:p>
          <a:p>
            <a:r>
              <a:rPr kumimoji="1" lang="ja-JP" altLang="en-US" sz="1400" dirty="0"/>
              <a:t>円板共振器法による導体損についての検討</a:t>
            </a:r>
          </a:p>
        </p:txBody>
      </p:sp>
    </p:spTree>
    <p:extLst>
      <p:ext uri="{BB962C8B-B14F-4D97-AF65-F5344CB8AC3E}">
        <p14:creationId xmlns:p14="http://schemas.microsoft.com/office/powerpoint/2010/main" val="9701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A0791-C895-7BC6-B480-ABF008D02CA0}"/>
              </a:ext>
            </a:extLst>
          </p:cNvPr>
          <p:cNvSpPr>
            <a:spLocks noGrp="1"/>
          </p:cNvSpPr>
          <p:nvPr>
            <p:ph type="title"/>
          </p:nvPr>
        </p:nvSpPr>
        <p:spPr/>
        <p:txBody>
          <a:bodyPr/>
          <a:lstStyle/>
          <a:p>
            <a:r>
              <a:rPr lang="ja-JP" altLang="en-US" dirty="0"/>
              <a:t>基板材料の比較</a:t>
            </a:r>
            <a:endParaRPr kumimoji="1" lang="ja-JP" altLang="en-US" dirty="0"/>
          </a:p>
        </p:txBody>
      </p:sp>
      <p:graphicFrame>
        <p:nvGraphicFramePr>
          <p:cNvPr id="5" name="コンテンツ プレースホルダー 4">
            <a:extLst>
              <a:ext uri="{FF2B5EF4-FFF2-40B4-BE49-F238E27FC236}">
                <a16:creationId xmlns:a16="http://schemas.microsoft.com/office/drawing/2014/main" id="{DD947320-786A-9FF6-B253-CED88F78B345}"/>
              </a:ext>
            </a:extLst>
          </p:cNvPr>
          <p:cNvGraphicFramePr>
            <a:graphicFrameLocks noGrp="1"/>
          </p:cNvGraphicFramePr>
          <p:nvPr>
            <p:ph idx="1"/>
            <p:extLst>
              <p:ext uri="{D42A27DB-BD31-4B8C-83A1-F6EECF244321}">
                <p14:modId xmlns:p14="http://schemas.microsoft.com/office/powerpoint/2010/main" val="3909916016"/>
              </p:ext>
            </p:extLst>
          </p:nvPr>
        </p:nvGraphicFramePr>
        <p:xfrm>
          <a:off x="297543" y="1329280"/>
          <a:ext cx="8548915" cy="3198449"/>
        </p:xfrm>
        <a:graphic>
          <a:graphicData uri="http://schemas.openxmlformats.org/drawingml/2006/table">
            <a:tbl>
              <a:tblPr>
                <a:tableStyleId>{5C22544A-7EE6-4342-B048-85BDC9FD1C3A}</a:tableStyleId>
              </a:tblPr>
              <a:tblGrid>
                <a:gridCol w="2156683">
                  <a:extLst>
                    <a:ext uri="{9D8B030D-6E8A-4147-A177-3AD203B41FA5}">
                      <a16:colId xmlns:a16="http://schemas.microsoft.com/office/drawing/2014/main" val="1207559426"/>
                    </a:ext>
                  </a:extLst>
                </a:gridCol>
                <a:gridCol w="1950860">
                  <a:extLst>
                    <a:ext uri="{9D8B030D-6E8A-4147-A177-3AD203B41FA5}">
                      <a16:colId xmlns:a16="http://schemas.microsoft.com/office/drawing/2014/main" val="2581156767"/>
                    </a:ext>
                  </a:extLst>
                </a:gridCol>
                <a:gridCol w="2090058">
                  <a:extLst>
                    <a:ext uri="{9D8B030D-6E8A-4147-A177-3AD203B41FA5}">
                      <a16:colId xmlns:a16="http://schemas.microsoft.com/office/drawing/2014/main" val="3557191896"/>
                    </a:ext>
                  </a:extLst>
                </a:gridCol>
                <a:gridCol w="2351314">
                  <a:extLst>
                    <a:ext uri="{9D8B030D-6E8A-4147-A177-3AD203B41FA5}">
                      <a16:colId xmlns:a16="http://schemas.microsoft.com/office/drawing/2014/main" val="2297709109"/>
                    </a:ext>
                  </a:extLst>
                </a:gridCol>
              </a:tblGrid>
              <a:tr h="531918">
                <a:tc>
                  <a:txBody>
                    <a:bodyPr/>
                    <a:lstStyle/>
                    <a:p>
                      <a:pPr algn="ctr" fontAlgn="b"/>
                      <a:r>
                        <a:rPr lang="ja-JP" altLang="en-US" sz="2000" u="none" strike="noStrike" dirty="0">
                          <a:effectLst/>
                          <a:latin typeface="+mn-ea"/>
                          <a:ea typeface="+mn-ea"/>
                        </a:rPr>
                        <a:t>基板名</a:t>
                      </a:r>
                      <a:endParaRPr lang="en-US" altLang="ja-JP" sz="2000" u="none" strike="noStrike" dirty="0">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メーカ名</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u="none" strike="noStrike" dirty="0">
                          <a:effectLst/>
                          <a:latin typeface="+mn-ea"/>
                          <a:ea typeface="+mn-ea"/>
                        </a:rPr>
                        <a:t>公称厚</a:t>
                      </a:r>
                      <a:endParaRPr lang="ja-JP" altLang="en-US" sz="2000" b="0" i="0" u="none" strike="noStrike" dirty="0">
                        <a:solidFill>
                          <a:srgbClr val="000000"/>
                        </a:solidFill>
                        <a:effectLst/>
                        <a:latin typeface="+mn-ea"/>
                        <a:ea typeface="+mn-ea"/>
                      </a:endParaRPr>
                    </a:p>
                  </a:txBody>
                  <a:tcPr marL="9525" marR="9525" marT="9525" marB="0" anchor="ctr">
                    <a:solidFill>
                      <a:schemeClr val="accent1">
                        <a:lumMod val="60000"/>
                        <a:lumOff val="40000"/>
                      </a:schemeClr>
                    </a:solidFill>
                  </a:tcPr>
                </a:tc>
                <a:tc>
                  <a:txBody>
                    <a:bodyPr/>
                    <a:lstStyle/>
                    <a:p>
                      <a:pPr algn="ctr" fontAlgn="b"/>
                      <a:r>
                        <a:rPr lang="ja-JP" altLang="en-US" sz="2000" b="0" i="0" u="none" strike="noStrike" dirty="0">
                          <a:solidFill>
                            <a:srgbClr val="000000"/>
                          </a:solidFill>
                          <a:effectLst/>
                          <a:latin typeface="+mn-ea"/>
                          <a:ea typeface="+mn-ea"/>
                        </a:rPr>
                        <a:t>用途</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22362874"/>
                  </a:ext>
                </a:extLst>
              </a:tr>
              <a:tr h="1150580">
                <a:tc>
                  <a:txBody>
                    <a:bodyPr/>
                    <a:lstStyle/>
                    <a:p>
                      <a:pPr algn="ctr" fontAlgn="ctr"/>
                      <a:r>
                        <a:rPr lang="en-US" sz="1800" u="none" strike="noStrike">
                          <a:solidFill>
                            <a:schemeClr val="bg1">
                              <a:lumMod val="65000"/>
                            </a:schemeClr>
                          </a:solidFill>
                          <a:effectLst/>
                          <a:latin typeface="+mn-ea"/>
                          <a:ea typeface="+mn-ea"/>
                        </a:rPr>
                        <a:t>L-6504C2</a:t>
                      </a:r>
                    </a:p>
                    <a:p>
                      <a:pPr algn="ctr" fontAlgn="ctr"/>
                      <a:r>
                        <a:rPr lang="en-US" sz="1800" b="0" i="0" u="none" strike="noStrike">
                          <a:solidFill>
                            <a:schemeClr val="bg1">
                              <a:lumMod val="65000"/>
                            </a:schemeClr>
                          </a:solidFill>
                          <a:effectLst/>
                          <a:latin typeface="+mn-ea"/>
                          <a:ea typeface="+mn-ea"/>
                        </a:rPr>
                        <a:t>(FR-4)</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800" u="none" strike="noStrike">
                          <a:solidFill>
                            <a:schemeClr val="bg1">
                              <a:lumMod val="65000"/>
                            </a:schemeClr>
                          </a:solidFill>
                          <a:effectLst/>
                          <a:latin typeface="+mn-ea"/>
                          <a:ea typeface="+mn-ea"/>
                        </a:rPr>
                        <a:t>東芝ケミカル</a:t>
                      </a:r>
                      <a:endParaRPr lang="ja-JP" alt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solidFill>
                            <a:schemeClr val="bg1">
                              <a:lumMod val="65000"/>
                            </a:schemeClr>
                          </a:solidFill>
                          <a:effectLst/>
                          <a:latin typeface="+mn-ea"/>
                          <a:ea typeface="+mn-ea"/>
                        </a:rPr>
                        <a:t>0.3mm</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ja-JP" altLang="en-US" sz="1800" b="0" i="0" u="none" strike="noStrike" dirty="0">
                          <a:solidFill>
                            <a:schemeClr val="bg1">
                              <a:lumMod val="65000"/>
                            </a:schemeClr>
                          </a:solidFill>
                          <a:effectLst/>
                          <a:latin typeface="+mn-ea"/>
                          <a:ea typeface="+mn-ea"/>
                        </a:rPr>
                        <a:t>高耐久性、高熱伝導性、低価格であり、</a:t>
                      </a:r>
                      <a:r>
                        <a:rPr lang="en-US" altLang="ja-JP" sz="1800" b="0" i="0" u="none" strike="noStrike" dirty="0">
                          <a:solidFill>
                            <a:schemeClr val="bg1">
                              <a:lumMod val="65000"/>
                            </a:schemeClr>
                          </a:solidFill>
                          <a:effectLst/>
                          <a:latin typeface="+mn-ea"/>
                          <a:ea typeface="+mn-ea"/>
                        </a:rPr>
                        <a:t>1GHz</a:t>
                      </a:r>
                      <a:r>
                        <a:rPr lang="ja-JP" altLang="en-US" sz="1800" b="0" i="0" u="none" strike="noStrike" dirty="0">
                          <a:solidFill>
                            <a:schemeClr val="bg1">
                              <a:lumMod val="65000"/>
                            </a:schemeClr>
                          </a:solidFill>
                          <a:effectLst/>
                          <a:latin typeface="+mn-ea"/>
                          <a:ea typeface="+mn-ea"/>
                        </a:rPr>
                        <a:t>以下の帯域でよく使われる。</a:t>
                      </a:r>
                      <a:endParaRPr lang="en-US" sz="1800" b="0" i="0" u="none" strike="noStrike" dirty="0">
                        <a:solidFill>
                          <a:schemeClr val="bg1">
                            <a:lumMod val="65000"/>
                          </a:schemeClr>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91935"/>
                  </a:ext>
                </a:extLst>
              </a:tr>
              <a:tr h="1515951">
                <a:tc>
                  <a:txBody>
                    <a:bodyPr/>
                    <a:lstStyle/>
                    <a:p>
                      <a:pPr algn="ctr" fontAlgn="ctr"/>
                      <a:r>
                        <a:rPr lang="en-US" sz="2000" b="0" i="0" u="none" strike="noStrike" dirty="0">
                          <a:solidFill>
                            <a:srgbClr val="000000"/>
                          </a:solidFill>
                          <a:effectLst/>
                          <a:latin typeface="+mn-ea"/>
                          <a:ea typeface="+mn-ea"/>
                        </a:rPr>
                        <a:t>R-5775GH</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2000" b="0" i="0" u="none" strike="noStrike" dirty="0">
                          <a:solidFill>
                            <a:srgbClr val="000000"/>
                          </a:solidFill>
                          <a:effectLst/>
                          <a:latin typeface="+mn-ea"/>
                          <a:ea typeface="+mn-ea"/>
                        </a:rPr>
                        <a:t>(MEGTRON6)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ja-JP" altLang="en-US" sz="2000" b="0" i="0" u="none" strike="noStrike" dirty="0">
                          <a:solidFill>
                            <a:srgbClr val="000000"/>
                          </a:solidFill>
                          <a:effectLst/>
                          <a:latin typeface="+mn-ea"/>
                          <a:ea typeface="+mn-ea"/>
                        </a:rPr>
                        <a:t>パナソニック</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0" i="0" u="none" strike="noStrike" dirty="0">
                          <a:solidFill>
                            <a:srgbClr val="000000"/>
                          </a:solidFill>
                          <a:effectLst/>
                          <a:latin typeface="+mn-ea"/>
                          <a:ea typeface="+mn-ea"/>
                        </a:rPr>
                        <a:t>0.3mm</a:t>
                      </a:r>
                      <a:endParaRPr lang="en-US" sz="2000" b="0"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altLang="ja-JP" sz="2000" dirty="0">
                          <a:latin typeface="+mn-ea"/>
                          <a:ea typeface="+mn-ea"/>
                        </a:rPr>
                        <a:t>1GHz</a:t>
                      </a:r>
                      <a:r>
                        <a:rPr lang="ja-JP" altLang="en-US" sz="2000" dirty="0">
                          <a:latin typeface="+mn-ea"/>
                          <a:ea typeface="+mn-ea"/>
                        </a:rPr>
                        <a:t>以上・高速通信向け高性能材料。</a:t>
                      </a:r>
                      <a:endParaRPr lang="en-US" sz="2000" b="0" i="0" u="none" strike="noStrike" dirty="0">
                        <a:solidFill>
                          <a:srgbClr val="000000"/>
                        </a:solidFill>
                        <a:effectLst/>
                        <a:latin typeface="+mn-ea"/>
                        <a:ea typeface="+mn-ea"/>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2515"/>
                  </a:ext>
                </a:extLst>
              </a:tr>
            </a:tbl>
          </a:graphicData>
        </a:graphic>
      </p:graphicFrame>
      <p:sp>
        <p:nvSpPr>
          <p:cNvPr id="3" name="テキスト ボックス 2">
            <a:extLst>
              <a:ext uri="{FF2B5EF4-FFF2-40B4-BE49-F238E27FC236}">
                <a16:creationId xmlns:a16="http://schemas.microsoft.com/office/drawing/2014/main" id="{87FEE9A2-1F3F-22F6-143F-39AC5DA7004B}"/>
              </a:ext>
            </a:extLst>
          </p:cNvPr>
          <p:cNvSpPr txBox="1"/>
          <p:nvPr/>
        </p:nvSpPr>
        <p:spPr>
          <a:xfrm>
            <a:off x="805342" y="4974721"/>
            <a:ext cx="3372375" cy="1015663"/>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【MEGTRON6</a:t>
            </a:r>
            <a:r>
              <a:rPr lang="ja-JP" altLang="en-US" sz="2000" dirty="0">
                <a:latin typeface="メイリオ" panose="020B0604030504040204" pitchFamily="50" charset="-128"/>
                <a:ea typeface="メイリオ" panose="020B0604030504040204" pitchFamily="50" charset="-128"/>
              </a:rPr>
              <a:t>の特徴</a:t>
            </a:r>
            <a:r>
              <a:rPr lang="en-US" altLang="ja-JP" sz="2000" dirty="0">
                <a:latin typeface="メイリオ" panose="020B0604030504040204" pitchFamily="50" charset="-128"/>
                <a:ea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高周波用低損失基板材料</a:t>
            </a:r>
          </a:p>
          <a:p>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高速通信機器に使用</a:t>
            </a:r>
          </a:p>
        </p:txBody>
      </p:sp>
      <p:sp>
        <p:nvSpPr>
          <p:cNvPr id="4" name="テキスト ボックス 3">
            <a:extLst>
              <a:ext uri="{FF2B5EF4-FFF2-40B4-BE49-F238E27FC236}">
                <a16:creationId xmlns:a16="http://schemas.microsoft.com/office/drawing/2014/main" id="{C97A3704-B663-AC27-75B3-F518BC6E7A97}"/>
              </a:ext>
            </a:extLst>
          </p:cNvPr>
          <p:cNvSpPr txBox="1"/>
          <p:nvPr/>
        </p:nvSpPr>
        <p:spPr>
          <a:xfrm>
            <a:off x="5063216" y="5282498"/>
            <a:ext cx="2800812"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正確な特性評価が必要</a:t>
            </a:r>
            <a:endParaRPr kumimoji="1" lang="ja-JP" altLang="en-US" sz="20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C240D031-0E33-FC46-21C2-C173889805C5}"/>
              </a:ext>
            </a:extLst>
          </p:cNvPr>
          <p:cNvCxnSpPr>
            <a:cxnSpLocks/>
            <a:stCxn id="3" idx="3"/>
            <a:endCxn id="4" idx="1"/>
          </p:cNvCxnSpPr>
          <p:nvPr/>
        </p:nvCxnSpPr>
        <p:spPr>
          <a:xfrm>
            <a:off x="4177717" y="5482553"/>
            <a:ext cx="8854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9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8EF65-1AF9-727A-8B7E-95CDB3BC5F06}"/>
              </a:ext>
            </a:extLst>
          </p:cNvPr>
          <p:cNvSpPr>
            <a:spLocks noGrp="1"/>
          </p:cNvSpPr>
          <p:nvPr>
            <p:ph type="title"/>
          </p:nvPr>
        </p:nvSpPr>
        <p:spPr/>
        <p:txBody>
          <a:bodyPr/>
          <a:lstStyle/>
          <a:p>
            <a:r>
              <a:rPr kumimoji="1" lang="ja-JP" altLang="en-US" dirty="0"/>
              <a:t>代表的な複素誘電率の</a:t>
            </a:r>
            <a:r>
              <a:rPr kumimoji="1" lang="ja-JP" altLang="en-US"/>
              <a:t>測定方法</a:t>
            </a:r>
            <a:endParaRPr kumimoji="1" lang="ja-JP" altLang="en-US" dirty="0"/>
          </a:p>
        </p:txBody>
      </p:sp>
      <p:pic>
        <p:nvPicPr>
          <p:cNvPr id="5" name="コンテンツ プレースホルダー 3" descr="グラフィカル ユーザー インターフェイス&#10;&#10;中程度の精度で自動的に生成された説明">
            <a:extLst>
              <a:ext uri="{FF2B5EF4-FFF2-40B4-BE49-F238E27FC236}">
                <a16:creationId xmlns:a16="http://schemas.microsoft.com/office/drawing/2014/main" id="{77E9B77B-D4D7-A675-534F-364A21ACE44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7549" y="847089"/>
            <a:ext cx="7368902" cy="3324392"/>
          </a:xfrm>
          <a:prstGeom prst="rect">
            <a:avLst/>
          </a:prstGeom>
        </p:spPr>
      </p:pic>
      <p:sp>
        <p:nvSpPr>
          <p:cNvPr id="6" name="矢印: 下 5">
            <a:extLst>
              <a:ext uri="{FF2B5EF4-FFF2-40B4-BE49-F238E27FC236}">
                <a16:creationId xmlns:a16="http://schemas.microsoft.com/office/drawing/2014/main" id="{DAC85401-B59A-3624-CE3B-83617C6559EF}"/>
              </a:ext>
            </a:extLst>
          </p:cNvPr>
          <p:cNvSpPr/>
          <p:nvPr/>
        </p:nvSpPr>
        <p:spPr>
          <a:xfrm>
            <a:off x="319983" y="3149867"/>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5785AB5-314D-330D-F018-A22A80C1B052}"/>
              </a:ext>
            </a:extLst>
          </p:cNvPr>
          <p:cNvSpPr/>
          <p:nvPr/>
        </p:nvSpPr>
        <p:spPr>
          <a:xfrm rot="10800000">
            <a:off x="306818" y="1790485"/>
            <a:ext cx="452387" cy="5582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BB2847-2441-F81D-BE47-670D971C94DB}"/>
              </a:ext>
            </a:extLst>
          </p:cNvPr>
          <p:cNvSpPr txBox="1"/>
          <p:nvPr/>
        </p:nvSpPr>
        <p:spPr>
          <a:xfrm>
            <a:off x="125842" y="1326687"/>
            <a:ext cx="902565" cy="369332"/>
          </a:xfrm>
          <a:prstGeom prst="rect">
            <a:avLst/>
          </a:prstGeom>
          <a:noFill/>
        </p:spPr>
        <p:txBody>
          <a:bodyPr wrap="square" rtlCol="0">
            <a:spAutoFit/>
          </a:bodyPr>
          <a:lstStyle/>
          <a:p>
            <a:pPr algn="l"/>
            <a:r>
              <a:rPr kumimoji="1" lang="ja-JP" altLang="en-US" b="1" dirty="0">
                <a:solidFill>
                  <a:srgbClr val="FF0000"/>
                </a:solidFill>
                <a:latin typeface="メイリオ" panose="020B0604030504040204" pitchFamily="50" charset="-128"/>
                <a:ea typeface="メイリオ" panose="020B0604030504040204" pitchFamily="50" charset="-128"/>
              </a:rPr>
              <a:t>高損失</a:t>
            </a:r>
          </a:p>
        </p:txBody>
      </p:sp>
      <p:sp>
        <p:nvSpPr>
          <p:cNvPr id="9" name="テキスト ボックス 8">
            <a:extLst>
              <a:ext uri="{FF2B5EF4-FFF2-40B4-BE49-F238E27FC236}">
                <a16:creationId xmlns:a16="http://schemas.microsoft.com/office/drawing/2014/main" id="{3E8169B8-65D6-6ED8-DBBA-C9EC41F6C7DA}"/>
              </a:ext>
            </a:extLst>
          </p:cNvPr>
          <p:cNvSpPr txBox="1"/>
          <p:nvPr/>
        </p:nvSpPr>
        <p:spPr>
          <a:xfrm>
            <a:off x="139007" y="3798224"/>
            <a:ext cx="902565" cy="369332"/>
          </a:xfrm>
          <a:prstGeom prst="rect">
            <a:avLst/>
          </a:prstGeom>
          <a:solidFill>
            <a:schemeClr val="bg1"/>
          </a:solidFill>
        </p:spPr>
        <p:txBody>
          <a:bodyPr wrap="square" rtlCol="0">
            <a:spAutoFit/>
          </a:bodyPr>
          <a:lstStyle/>
          <a:p>
            <a:pPr algn="l"/>
            <a:r>
              <a:rPr lang="ja-JP" altLang="en-US" b="1" dirty="0">
                <a:solidFill>
                  <a:srgbClr val="FF0000"/>
                </a:solidFill>
                <a:latin typeface="メイリオ" panose="020B0604030504040204" pitchFamily="50" charset="-128"/>
                <a:ea typeface="メイリオ" panose="020B0604030504040204" pitchFamily="50" charset="-128"/>
              </a:rPr>
              <a:t>低</a:t>
            </a:r>
            <a:r>
              <a:rPr kumimoji="1" lang="ja-JP" altLang="en-US" b="1" dirty="0">
                <a:solidFill>
                  <a:srgbClr val="FF0000"/>
                </a:solidFill>
                <a:latin typeface="メイリオ" panose="020B0604030504040204" pitchFamily="50" charset="-128"/>
                <a:ea typeface="メイリオ" panose="020B0604030504040204" pitchFamily="50" charset="-128"/>
              </a:rPr>
              <a:t>損失</a:t>
            </a:r>
          </a:p>
        </p:txBody>
      </p:sp>
      <p:sp>
        <p:nvSpPr>
          <p:cNvPr id="10" name="テキスト ボックス 9">
            <a:extLst>
              <a:ext uri="{FF2B5EF4-FFF2-40B4-BE49-F238E27FC236}">
                <a16:creationId xmlns:a16="http://schemas.microsoft.com/office/drawing/2014/main" id="{BB5FC042-72EF-9D12-73CD-5AAB6E5FC25B}"/>
              </a:ext>
            </a:extLst>
          </p:cNvPr>
          <p:cNvSpPr txBox="1"/>
          <p:nvPr/>
        </p:nvSpPr>
        <p:spPr>
          <a:xfrm>
            <a:off x="929077" y="4782969"/>
            <a:ext cx="7285846" cy="1200329"/>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【BCDR</a:t>
            </a:r>
            <a:r>
              <a:rPr lang="ja-JP" altLang="en-US" dirty="0">
                <a:latin typeface="メイリオ" panose="020B0604030504040204" pitchFamily="50" charset="-128"/>
                <a:ea typeface="メイリオ" panose="020B0604030504040204" pitchFamily="50" charset="-128"/>
              </a:rPr>
              <a:t>法の特徴</a:t>
            </a:r>
            <a:r>
              <a:rPr lang="en-US" altLang="ja-JP" dirty="0">
                <a:latin typeface="メイリオ" panose="020B0604030504040204" pitchFamily="50" charset="-128"/>
                <a:ea typeface="メイリオ" panose="020B0604030504040204" pitchFamily="50" charset="-128"/>
              </a:rPr>
              <a:t>】</a:t>
            </a: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高周波帯での低損失材料の測定に適している</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誘電率だけでなく導電率の測定も可能</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MEGTRON6</a:t>
            </a:r>
            <a:r>
              <a:rPr lang="ja-JP" altLang="en-US" dirty="0">
                <a:latin typeface="メイリオ" panose="020B0604030504040204" pitchFamily="50" charset="-128"/>
                <a:ea typeface="メイリオ" panose="020B0604030504040204" pitchFamily="50" charset="-128"/>
              </a:rPr>
              <a:t>のような低損失基板の評価に有効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1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FDD6139-8454-83CD-56D4-8BD4208768A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5AAE88-A524-C555-ADC8-9C45C9B5E3CF}"/>
              </a:ext>
            </a:extLst>
          </p:cNvPr>
          <p:cNvSpPr>
            <a:spLocks noGrp="1"/>
          </p:cNvSpPr>
          <p:nvPr>
            <p:ph type="title"/>
          </p:nvPr>
        </p:nvSpPr>
        <p:spPr/>
        <p:txBody>
          <a:bodyPr/>
          <a:lstStyle/>
          <a:p>
            <a:r>
              <a:rPr kumimoji="1" lang="ja-JP" altLang="en-US" sz="2800" dirty="0"/>
              <a:t>平衡形円板共振器の測定原理</a:t>
            </a:r>
          </a:p>
        </p:txBody>
      </p:sp>
      <p:sp>
        <p:nvSpPr>
          <p:cNvPr id="10" name="角丸四角形 8">
            <a:extLst>
              <a:ext uri="{FF2B5EF4-FFF2-40B4-BE49-F238E27FC236}">
                <a16:creationId xmlns:a16="http://schemas.microsoft.com/office/drawing/2014/main" id="{B3B4EE37-1740-BE9C-38BA-389B0C6CCC64}"/>
              </a:ext>
            </a:extLst>
          </p:cNvPr>
          <p:cNvSpPr/>
          <p:nvPr/>
        </p:nvSpPr>
        <p:spPr>
          <a:xfrm>
            <a:off x="262464" y="1019133"/>
            <a:ext cx="8619070" cy="5189995"/>
          </a:xfrm>
          <a:prstGeom prst="roundRect">
            <a:avLst>
              <a:gd name="adj" fmla="val 4013"/>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1">
            <a:extLst>
              <a:ext uri="{FF2B5EF4-FFF2-40B4-BE49-F238E27FC236}">
                <a16:creationId xmlns:a16="http://schemas.microsoft.com/office/drawing/2014/main" id="{243C7D4A-729B-E2B3-CB46-BB72DF9E1649}"/>
              </a:ext>
            </a:extLst>
          </p:cNvPr>
          <p:cNvSpPr/>
          <p:nvPr/>
        </p:nvSpPr>
        <p:spPr>
          <a:xfrm>
            <a:off x="262464" y="1019133"/>
            <a:ext cx="4099035" cy="534832"/>
          </a:xfrm>
          <a:prstGeom prst="roundRect">
            <a:avLst>
              <a:gd name="adj" fmla="val 37579"/>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平衡円板共振器法</a:t>
            </a:r>
          </a:p>
        </p:txBody>
      </p:sp>
      <p:pic>
        <p:nvPicPr>
          <p:cNvPr id="24" name="コンテンツ プレースホルダー 4">
            <a:extLst>
              <a:ext uri="{FF2B5EF4-FFF2-40B4-BE49-F238E27FC236}">
                <a16:creationId xmlns:a16="http://schemas.microsoft.com/office/drawing/2014/main" id="{98FD4552-4DA5-7487-24F1-1F707E80C6AC}"/>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bwMode="auto">
          <a:xfrm>
            <a:off x="-4076083" y="1192904"/>
            <a:ext cx="3790950" cy="2290314"/>
          </a:xfrm>
          <a:prstGeom prst="rect">
            <a:avLst/>
          </a:prstGeom>
          <a:noFill/>
          <a:ln>
            <a:noFill/>
          </a:ln>
          <a:extLst>
            <a:ext uri="{53640926-AAD7-44D8-BBD7-CCE9431645EC}">
              <a14:shadowObscured xmlns:a14="http://schemas.microsoft.com/office/drawing/2010/main"/>
            </a:ext>
          </a:extLst>
        </p:spPr>
      </p:pic>
      <p:pic>
        <p:nvPicPr>
          <p:cNvPr id="34" name="図 33" descr="ダイアグラム&#10;&#10;AI 生成コンテンツは誤りを含む可能性があります。">
            <a:extLst>
              <a:ext uri="{FF2B5EF4-FFF2-40B4-BE49-F238E27FC236}">
                <a16:creationId xmlns:a16="http://schemas.microsoft.com/office/drawing/2014/main" id="{D3BB3278-5FC5-EB44-E3B9-6EA8458E1076}"/>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6559550" y="0"/>
            <a:ext cx="2580743" cy="1708249"/>
          </a:xfrm>
          <a:prstGeom prst="rect">
            <a:avLst/>
          </a:prstGeom>
        </p:spPr>
      </p:pic>
      <p:grpSp>
        <p:nvGrpSpPr>
          <p:cNvPr id="65" name="グループ化 64">
            <a:extLst>
              <a:ext uri="{FF2B5EF4-FFF2-40B4-BE49-F238E27FC236}">
                <a16:creationId xmlns:a16="http://schemas.microsoft.com/office/drawing/2014/main" id="{189D5DA5-11F9-7261-ADAA-95CB063EFD4B}"/>
              </a:ext>
            </a:extLst>
          </p:cNvPr>
          <p:cNvGrpSpPr/>
          <p:nvPr/>
        </p:nvGrpSpPr>
        <p:grpSpPr>
          <a:xfrm>
            <a:off x="188366" y="1752600"/>
            <a:ext cx="7930231" cy="4274673"/>
            <a:chOff x="188366" y="1752600"/>
            <a:chExt cx="7930231" cy="4274673"/>
          </a:xfrm>
        </p:grpSpPr>
        <p:grpSp>
          <p:nvGrpSpPr>
            <p:cNvPr id="59" name="グループ化 58">
              <a:extLst>
                <a:ext uri="{FF2B5EF4-FFF2-40B4-BE49-F238E27FC236}">
                  <a16:creationId xmlns:a16="http://schemas.microsoft.com/office/drawing/2014/main" id="{2370AC51-296A-D547-C782-00672C18D8DD}"/>
                </a:ext>
              </a:extLst>
            </p:cNvPr>
            <p:cNvGrpSpPr/>
            <p:nvPr/>
          </p:nvGrpSpPr>
          <p:grpSpPr>
            <a:xfrm>
              <a:off x="188366" y="1752600"/>
              <a:ext cx="7443744" cy="2776348"/>
              <a:chOff x="188366" y="1752600"/>
              <a:chExt cx="7443744" cy="2776348"/>
            </a:xfrm>
          </p:grpSpPr>
          <p:pic>
            <p:nvPicPr>
              <p:cNvPr id="17" name="グラフィックス 16">
                <a:extLst>
                  <a:ext uri="{FF2B5EF4-FFF2-40B4-BE49-F238E27FC236}">
                    <a16:creationId xmlns:a16="http://schemas.microsoft.com/office/drawing/2014/main" id="{80CF099B-F092-E51D-AB13-EDCCEA2CE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56" y="2008948"/>
                <a:ext cx="2518562" cy="2520000"/>
              </a:xfrm>
              <a:prstGeom prst="rect">
                <a:avLst/>
              </a:prstGeom>
            </p:spPr>
          </p:pic>
          <p:pic>
            <p:nvPicPr>
              <p:cNvPr id="27" name="グラフィックス 26">
                <a:extLst>
                  <a:ext uri="{FF2B5EF4-FFF2-40B4-BE49-F238E27FC236}">
                    <a16:creationId xmlns:a16="http://schemas.microsoft.com/office/drawing/2014/main" id="{21C61D5A-A2C0-D48A-2D0F-005D55582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1833" y="2008948"/>
                <a:ext cx="2518562" cy="2520000"/>
              </a:xfrm>
              <a:prstGeom prst="rect">
                <a:avLst/>
              </a:prstGeom>
            </p:spPr>
          </p:pic>
          <p:sp>
            <p:nvSpPr>
              <p:cNvPr id="3" name="テキスト ボックス 2">
                <a:extLst>
                  <a:ext uri="{FF2B5EF4-FFF2-40B4-BE49-F238E27FC236}">
                    <a16:creationId xmlns:a16="http://schemas.microsoft.com/office/drawing/2014/main" id="{A6816B93-7A07-B48A-7931-2794DE858695}"/>
                  </a:ext>
                </a:extLst>
              </p:cNvPr>
              <p:cNvSpPr txBox="1"/>
              <p:nvPr/>
            </p:nvSpPr>
            <p:spPr>
              <a:xfrm>
                <a:off x="3690387" y="2388432"/>
                <a:ext cx="895298" cy="369332"/>
              </a:xfrm>
              <a:prstGeom prst="rect">
                <a:avLst/>
              </a:prstGeom>
              <a:noFill/>
            </p:spPr>
            <p:txBody>
              <a:bodyPr wrap="square" rtlCol="0">
                <a:spAutoFit/>
              </a:bodyPr>
              <a:lstStyle/>
              <a:p>
                <a:pPr algn="ctr"/>
                <a:r>
                  <a:rPr lang="ja-JP" altLang="en-US" dirty="0">
                    <a:latin typeface="+mn-ea"/>
                  </a:rPr>
                  <a:t>銅電極</a:t>
                </a:r>
              </a:p>
            </p:txBody>
          </p:sp>
          <p:cxnSp>
            <p:nvCxnSpPr>
              <p:cNvPr id="4" name="直線矢印コネクタ 3">
                <a:extLst>
                  <a:ext uri="{FF2B5EF4-FFF2-40B4-BE49-F238E27FC236}">
                    <a16:creationId xmlns:a16="http://schemas.microsoft.com/office/drawing/2014/main" id="{DE0996C5-2F30-341D-4CFA-7CEDA424B632}"/>
                  </a:ext>
                </a:extLst>
              </p:cNvPr>
              <p:cNvCxnSpPr>
                <a:cxnSpLocks/>
                <a:stCxn id="3" idx="3"/>
              </p:cNvCxnSpPr>
              <p:nvPr/>
            </p:nvCxnSpPr>
            <p:spPr>
              <a:xfrm>
                <a:off x="4585685" y="2573098"/>
                <a:ext cx="1451196" cy="1405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 name="直線矢印コネクタ 4">
                <a:extLst>
                  <a:ext uri="{FF2B5EF4-FFF2-40B4-BE49-F238E27FC236}">
                    <a16:creationId xmlns:a16="http://schemas.microsoft.com/office/drawing/2014/main" id="{091D1A05-B6CE-DEB1-B6DA-1C97BDA3490F}"/>
                  </a:ext>
                </a:extLst>
              </p:cNvPr>
              <p:cNvCxnSpPr>
                <a:cxnSpLocks/>
                <a:stCxn id="3" idx="1"/>
              </p:cNvCxnSpPr>
              <p:nvPr/>
            </p:nvCxnSpPr>
            <p:spPr>
              <a:xfrm flipH="1">
                <a:off x="2226764" y="2573098"/>
                <a:ext cx="1463623" cy="0"/>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A2449DDC-0E3D-9142-3313-E18BBBF3DB8F}"/>
                  </a:ext>
                </a:extLst>
              </p:cNvPr>
              <p:cNvSpPr txBox="1"/>
              <p:nvPr/>
            </p:nvSpPr>
            <p:spPr>
              <a:xfrm>
                <a:off x="3690387" y="2984984"/>
                <a:ext cx="895298" cy="369332"/>
              </a:xfrm>
              <a:prstGeom prst="rect">
                <a:avLst/>
              </a:prstGeom>
              <a:noFill/>
            </p:spPr>
            <p:txBody>
              <a:bodyPr wrap="square" rtlCol="0">
                <a:spAutoFit/>
              </a:bodyPr>
              <a:lstStyle/>
              <a:p>
                <a:pPr algn="ctr"/>
                <a:r>
                  <a:rPr lang="ja-JP" altLang="en-US" dirty="0">
                    <a:latin typeface="+mn-ea"/>
                  </a:rPr>
                  <a:t>誘電体</a:t>
                </a:r>
              </a:p>
            </p:txBody>
          </p:sp>
          <p:cxnSp>
            <p:nvCxnSpPr>
              <p:cNvPr id="7" name="直線矢印コネクタ 6">
                <a:extLst>
                  <a:ext uri="{FF2B5EF4-FFF2-40B4-BE49-F238E27FC236}">
                    <a16:creationId xmlns:a16="http://schemas.microsoft.com/office/drawing/2014/main" id="{7865E44F-456D-7914-C156-F49DEDF97A59}"/>
                  </a:ext>
                </a:extLst>
              </p:cNvPr>
              <p:cNvCxnSpPr>
                <a:cxnSpLocks/>
                <a:stCxn id="6" idx="1"/>
              </p:cNvCxnSpPr>
              <p:nvPr/>
            </p:nvCxnSpPr>
            <p:spPr>
              <a:xfrm flipH="1" flipV="1">
                <a:off x="1840782" y="3115929"/>
                <a:ext cx="1849605" cy="53721"/>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9EB17793-B794-C538-8B08-9BD49BA3874E}"/>
                  </a:ext>
                </a:extLst>
              </p:cNvPr>
              <p:cNvCxnSpPr>
                <a:cxnSpLocks/>
                <a:stCxn id="6" idx="3"/>
              </p:cNvCxnSpPr>
              <p:nvPr/>
            </p:nvCxnSpPr>
            <p:spPr>
              <a:xfrm flipV="1">
                <a:off x="4585685" y="3109395"/>
                <a:ext cx="1451196" cy="6025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1FD7D4CF-FB9A-6047-EA5F-982C2381CD51}"/>
                  </a:ext>
                </a:extLst>
              </p:cNvPr>
              <p:cNvSpPr txBox="1"/>
              <p:nvPr/>
            </p:nvSpPr>
            <p:spPr>
              <a:xfrm>
                <a:off x="3793936" y="3581537"/>
                <a:ext cx="688202" cy="369332"/>
              </a:xfrm>
              <a:prstGeom prst="rect">
                <a:avLst/>
              </a:prstGeom>
              <a:noFill/>
            </p:spPr>
            <p:txBody>
              <a:bodyPr wrap="square" rtlCol="0">
                <a:spAutoFit/>
              </a:bodyPr>
              <a:lstStyle/>
              <a:p>
                <a:pPr algn="ctr"/>
                <a:r>
                  <a:rPr lang="ja-JP" altLang="en-US" dirty="0">
                    <a:latin typeface="+mn-ea"/>
                  </a:rPr>
                  <a:t>銅箔</a:t>
                </a:r>
              </a:p>
            </p:txBody>
          </p:sp>
          <p:cxnSp>
            <p:nvCxnSpPr>
              <p:cNvPr id="12" name="直線矢印コネクタ 11">
                <a:extLst>
                  <a:ext uri="{FF2B5EF4-FFF2-40B4-BE49-F238E27FC236}">
                    <a16:creationId xmlns:a16="http://schemas.microsoft.com/office/drawing/2014/main" id="{1D444CDE-E986-F740-B424-2FFEDF54F17C}"/>
                  </a:ext>
                </a:extLst>
              </p:cNvPr>
              <p:cNvCxnSpPr>
                <a:cxnSpLocks/>
                <a:stCxn id="9" idx="1"/>
              </p:cNvCxnSpPr>
              <p:nvPr/>
            </p:nvCxnSpPr>
            <p:spPr>
              <a:xfrm flipH="1" flipV="1">
                <a:off x="1713605" y="3429000"/>
                <a:ext cx="2080331" cy="33720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829FD071-5596-64D7-29EB-6D14B8C00406}"/>
                  </a:ext>
                </a:extLst>
              </p:cNvPr>
              <p:cNvCxnSpPr>
                <a:cxnSpLocks/>
                <a:stCxn id="9" idx="3"/>
              </p:cNvCxnSpPr>
              <p:nvPr/>
            </p:nvCxnSpPr>
            <p:spPr>
              <a:xfrm>
                <a:off x="4482138" y="3766203"/>
                <a:ext cx="1694444" cy="1059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0A4131A1-73FD-A8A4-ED4D-B3AE81BF8DC1}"/>
                  </a:ext>
                </a:extLst>
              </p:cNvPr>
              <p:cNvSpPr txBox="1"/>
              <p:nvPr/>
            </p:nvSpPr>
            <p:spPr>
              <a:xfrm>
                <a:off x="3460694" y="1889425"/>
                <a:ext cx="1354684" cy="369332"/>
              </a:xfrm>
              <a:prstGeom prst="rect">
                <a:avLst/>
              </a:prstGeom>
              <a:noFill/>
            </p:spPr>
            <p:txBody>
              <a:bodyPr wrap="square" rtlCol="0">
                <a:spAutoFit/>
              </a:bodyPr>
              <a:lstStyle/>
              <a:p>
                <a:pPr algn="ctr"/>
                <a:r>
                  <a:rPr lang="ja-JP" altLang="en-US" dirty="0">
                    <a:latin typeface="+mn-ea"/>
                  </a:rPr>
                  <a:t>同軸励振線</a:t>
                </a:r>
              </a:p>
            </p:txBody>
          </p:sp>
          <p:cxnSp>
            <p:nvCxnSpPr>
              <p:cNvPr id="22" name="直線矢印コネクタ 21">
                <a:extLst>
                  <a:ext uri="{FF2B5EF4-FFF2-40B4-BE49-F238E27FC236}">
                    <a16:creationId xmlns:a16="http://schemas.microsoft.com/office/drawing/2014/main" id="{2686837A-1FC6-59F7-83AF-8FAD042466EA}"/>
                  </a:ext>
                </a:extLst>
              </p:cNvPr>
              <p:cNvCxnSpPr>
                <a:cxnSpLocks/>
                <a:stCxn id="21" idx="3"/>
              </p:cNvCxnSpPr>
              <p:nvPr/>
            </p:nvCxnSpPr>
            <p:spPr>
              <a:xfrm>
                <a:off x="4815378" y="2074091"/>
                <a:ext cx="1317958" cy="123009"/>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線矢印コネクタ 22">
                <a:extLst>
                  <a:ext uri="{FF2B5EF4-FFF2-40B4-BE49-F238E27FC236}">
                    <a16:creationId xmlns:a16="http://schemas.microsoft.com/office/drawing/2014/main" id="{EC20BB22-3425-ECA1-4A10-A8FB6BE2FE25}"/>
                  </a:ext>
                </a:extLst>
              </p:cNvPr>
              <p:cNvCxnSpPr>
                <a:cxnSpLocks/>
                <a:stCxn id="21" idx="1"/>
              </p:cNvCxnSpPr>
              <p:nvPr/>
            </p:nvCxnSpPr>
            <p:spPr>
              <a:xfrm flipH="1">
                <a:off x="1543050" y="2074091"/>
                <a:ext cx="1917644" cy="76513"/>
              </a:xfrm>
              <a:prstGeom prst="straightConnector1">
                <a:avLst/>
              </a:prstGeom>
              <a:ln w="190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88B29781-40F0-857B-5092-995ADED8DA7B}"/>
                  </a:ext>
                </a:extLst>
              </p:cNvPr>
              <p:cNvCxnSpPr>
                <a:cxnSpLocks/>
              </p:cNvCxnSpPr>
              <p:nvPr/>
            </p:nvCxnSpPr>
            <p:spPr>
              <a:xfrm>
                <a:off x="1245165"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テキスト ボックス 57">
                <a:extLst>
                  <a:ext uri="{FF2B5EF4-FFF2-40B4-BE49-F238E27FC236}">
                    <a16:creationId xmlns:a16="http://schemas.microsoft.com/office/drawing/2014/main" id="{797899E7-F0E9-8844-D78A-1361373AAB76}"/>
                  </a:ext>
                </a:extLst>
              </p:cNvPr>
              <p:cNvSpPr txBox="1"/>
              <p:nvPr/>
            </p:nvSpPr>
            <p:spPr>
              <a:xfrm>
                <a:off x="188366"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cxnSp>
            <p:nvCxnSpPr>
              <p:cNvPr id="14" name="直線矢印コネクタ 13">
                <a:extLst>
                  <a:ext uri="{FF2B5EF4-FFF2-40B4-BE49-F238E27FC236}">
                    <a16:creationId xmlns:a16="http://schemas.microsoft.com/office/drawing/2014/main" id="{27F1A6BE-6A1E-8CBD-4041-AC51CC64F19F}"/>
                  </a:ext>
                </a:extLst>
              </p:cNvPr>
              <p:cNvCxnSpPr>
                <a:cxnSpLocks/>
              </p:cNvCxnSpPr>
              <p:nvPr/>
            </p:nvCxnSpPr>
            <p:spPr>
              <a:xfrm>
                <a:off x="6452754" y="1752600"/>
                <a:ext cx="0" cy="63583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テキスト ボックス 14">
                <a:extLst>
                  <a:ext uri="{FF2B5EF4-FFF2-40B4-BE49-F238E27FC236}">
                    <a16:creationId xmlns:a16="http://schemas.microsoft.com/office/drawing/2014/main" id="{22BFC9A2-12CE-EE8B-9316-FE0670D598CA}"/>
                  </a:ext>
                </a:extLst>
              </p:cNvPr>
              <p:cNvSpPr txBox="1"/>
              <p:nvPr/>
            </p:nvSpPr>
            <p:spPr>
              <a:xfrm>
                <a:off x="6498512" y="1809623"/>
                <a:ext cx="1133598" cy="369332"/>
              </a:xfrm>
              <a:prstGeom prst="rect">
                <a:avLst/>
              </a:prstGeom>
              <a:noFill/>
            </p:spPr>
            <p:txBody>
              <a:bodyPr wrap="square" rtlCol="0">
                <a:spAutoFit/>
              </a:bodyPr>
              <a:lstStyle/>
              <a:p>
                <a:pPr algn="ctr"/>
                <a:r>
                  <a:rPr lang="en-US" altLang="ja-JP" dirty="0">
                    <a:solidFill>
                      <a:schemeClr val="accent1"/>
                    </a:solidFill>
                    <a:latin typeface="+mn-ea"/>
                  </a:rPr>
                  <a:t>RF</a:t>
                </a:r>
                <a:r>
                  <a:rPr lang="ja-JP" altLang="en-US" dirty="0">
                    <a:solidFill>
                      <a:schemeClr val="accent1"/>
                    </a:solidFill>
                    <a:latin typeface="+mn-ea"/>
                  </a:rPr>
                  <a:t>信号</a:t>
                </a:r>
              </a:p>
            </p:txBody>
          </p:sp>
        </p:grpSp>
        <p:sp>
          <p:nvSpPr>
            <p:cNvPr id="63" name="テキスト ボックス 62">
              <a:extLst>
                <a:ext uri="{FF2B5EF4-FFF2-40B4-BE49-F238E27FC236}">
                  <a16:creationId xmlns:a16="http://schemas.microsoft.com/office/drawing/2014/main" id="{EF117686-EC68-61D1-B18E-14FA4AE7C09C}"/>
                </a:ext>
              </a:extLst>
            </p:cNvPr>
            <p:cNvSpPr txBox="1"/>
            <p:nvPr/>
          </p:nvSpPr>
          <p:spPr>
            <a:xfrm>
              <a:off x="1025403" y="4826944"/>
              <a:ext cx="3336096" cy="923330"/>
            </a:xfrm>
            <a:prstGeom prst="rect">
              <a:avLst/>
            </a:prstGeom>
            <a:noFill/>
          </p:spPr>
          <p:txBody>
            <a:bodyPr wrap="square" rtlCol="0">
              <a:spAutoFit/>
            </a:bodyPr>
            <a:lstStyle/>
            <a:p>
              <a:pPr marL="342900" indent="-342900">
                <a:buFont typeface="+mj-ea"/>
                <a:buAutoNum type="circleNumDbPlain"/>
              </a:pPr>
              <a:r>
                <a:rPr lang="ja-JP" altLang="en-US" dirty="0">
                  <a:latin typeface="+mn-ea"/>
                </a:rPr>
                <a:t>エッチング処理で銅箔</a:t>
              </a:r>
              <a:br>
                <a:rPr lang="en-US" altLang="ja-JP" dirty="0">
                  <a:latin typeface="+mn-ea"/>
                </a:rPr>
              </a:br>
              <a:r>
                <a:rPr lang="ja-JP" altLang="en-US" dirty="0">
                  <a:latin typeface="+mn-ea"/>
                </a:rPr>
                <a:t>除去した基板 </a:t>
              </a:r>
              <a:r>
                <a:rPr lang="en-US" altLang="ja-JP" dirty="0">
                  <a:latin typeface="+mn-ea"/>
                </a:rPr>
                <a:t>+ </a:t>
              </a:r>
              <a:r>
                <a:rPr lang="ja-JP" altLang="en-US" dirty="0">
                  <a:latin typeface="+mn-ea"/>
                </a:rPr>
                <a:t>標準銅箔</a:t>
              </a:r>
            </a:p>
            <a:p>
              <a:r>
                <a:rPr lang="ja-JP" altLang="en-US" dirty="0">
                  <a:latin typeface="+mn-ea"/>
                </a:rPr>
                <a:t>   → 基板の複素誘電率を測定</a:t>
              </a:r>
            </a:p>
          </p:txBody>
        </p:sp>
        <p:sp>
          <p:nvSpPr>
            <p:cNvPr id="64" name="テキスト ボックス 63">
              <a:extLst>
                <a:ext uri="{FF2B5EF4-FFF2-40B4-BE49-F238E27FC236}">
                  <a16:creationId xmlns:a16="http://schemas.microsoft.com/office/drawing/2014/main" id="{4D530A20-0E37-72AA-F46C-6D32EE6C5A74}"/>
                </a:ext>
              </a:extLst>
            </p:cNvPr>
            <p:cNvSpPr txBox="1"/>
            <p:nvPr/>
          </p:nvSpPr>
          <p:spPr>
            <a:xfrm>
              <a:off x="4782501" y="4826944"/>
              <a:ext cx="3336096" cy="1200329"/>
            </a:xfrm>
            <a:prstGeom prst="rect">
              <a:avLst/>
            </a:prstGeom>
            <a:noFill/>
          </p:spPr>
          <p:txBody>
            <a:bodyPr wrap="square" rtlCol="0">
              <a:spAutoFit/>
            </a:bodyPr>
            <a:lstStyle/>
            <a:p>
              <a:pPr marL="342900" indent="-342900">
                <a:buFont typeface="+mj-ea"/>
                <a:buAutoNum type="circleNumDbPlain" startAt="2"/>
              </a:pPr>
              <a:r>
                <a:rPr lang="ja-JP" altLang="en-US" dirty="0">
                  <a:latin typeface="+mn-ea"/>
                </a:rPr>
                <a:t>実基板の銅箔を残した状態で測定</a:t>
              </a:r>
              <a:br>
                <a:rPr lang="en-US" altLang="ja-JP" dirty="0">
                  <a:latin typeface="+mn-ea"/>
                </a:rPr>
              </a:br>
              <a:r>
                <a:rPr lang="ja-JP" altLang="en-US" dirty="0">
                  <a:latin typeface="+mn-ea"/>
                </a:rPr>
                <a:t>→ ①の誘電率を基準に導電率を算出</a:t>
              </a:r>
            </a:p>
          </p:txBody>
        </p:sp>
      </p:grpSp>
      <p:grpSp>
        <p:nvGrpSpPr>
          <p:cNvPr id="61" name="グループ化 60">
            <a:extLst>
              <a:ext uri="{FF2B5EF4-FFF2-40B4-BE49-F238E27FC236}">
                <a16:creationId xmlns:a16="http://schemas.microsoft.com/office/drawing/2014/main" id="{9BF8F654-557C-9B1D-D899-C570AD20706E}"/>
              </a:ext>
            </a:extLst>
          </p:cNvPr>
          <p:cNvGrpSpPr/>
          <p:nvPr/>
        </p:nvGrpSpPr>
        <p:grpSpPr>
          <a:xfrm>
            <a:off x="880712" y="1293616"/>
            <a:ext cx="7409945" cy="4915512"/>
            <a:chOff x="1151607" y="1229718"/>
            <a:chExt cx="7409945" cy="4915512"/>
          </a:xfrm>
        </p:grpSpPr>
        <p:pic>
          <p:nvPicPr>
            <p:cNvPr id="32" name="図 31" descr="ダイアグラム&#10;&#10;AI 生成コンテンツは誤りを含む可能性があります。">
              <a:extLst>
                <a:ext uri="{FF2B5EF4-FFF2-40B4-BE49-F238E27FC236}">
                  <a16:creationId xmlns:a16="http://schemas.microsoft.com/office/drawing/2014/main" id="{936A07F2-3692-2288-4C83-20F5A5AB0FB5}"/>
                </a:ext>
              </a:extLst>
            </p:cNvPr>
            <p:cNvPicPr>
              <a:picLocks noChangeAspect="1"/>
            </p:cNvPicPr>
            <p:nvPr/>
          </p:nvPicPr>
          <p:blipFill>
            <a:blip r:embed="rId4">
              <a:extLst>
                <a:ext uri="{28A0092B-C50C-407E-A947-70E740481C1C}">
                  <a14:useLocalDpi xmlns:a14="http://schemas.microsoft.com/office/drawing/2010/main" val="0"/>
                </a:ext>
              </a:extLst>
            </a:blip>
            <a:srcRect t="6225" b="5124"/>
            <a:stretch>
              <a:fillRect/>
            </a:stretch>
          </p:blipFill>
          <p:spPr>
            <a:xfrm>
              <a:off x="1151607" y="1599050"/>
              <a:ext cx="6868156" cy="4546180"/>
            </a:xfrm>
            <a:prstGeom prst="rect">
              <a:avLst/>
            </a:prstGeom>
          </p:spPr>
        </p:pic>
        <p:sp>
          <p:nvSpPr>
            <p:cNvPr id="60" name="テキスト ボックス 59">
              <a:extLst>
                <a:ext uri="{FF2B5EF4-FFF2-40B4-BE49-F238E27FC236}">
                  <a16:creationId xmlns:a16="http://schemas.microsoft.com/office/drawing/2014/main" id="{D7EFFF82-4859-FC31-C385-CA7843DDC579}"/>
                </a:ext>
              </a:extLst>
            </p:cNvPr>
            <p:cNvSpPr txBox="1"/>
            <p:nvPr/>
          </p:nvSpPr>
          <p:spPr>
            <a:xfrm>
              <a:off x="5245750" y="1229718"/>
              <a:ext cx="3315802" cy="400110"/>
            </a:xfrm>
            <a:prstGeom prst="rect">
              <a:avLst/>
            </a:prstGeom>
            <a:noFill/>
          </p:spPr>
          <p:txBody>
            <a:bodyPr wrap="square" rtlCol="0">
              <a:spAutoFit/>
            </a:bodyPr>
            <a:lstStyle/>
            <a:p>
              <a:pPr algn="ctr"/>
              <a:r>
                <a:rPr lang="en-US" altLang="ja-JP" sz="2000" dirty="0">
                  <a:latin typeface="+mn-ea"/>
                </a:rPr>
                <a:t>VNA</a:t>
              </a:r>
              <a:endParaRPr lang="ja-JP" altLang="en-US" sz="2000" dirty="0">
                <a:latin typeface="+mn-ea"/>
              </a:endParaRPr>
            </a:p>
          </p:txBody>
        </p:sp>
      </p:grpSp>
    </p:spTree>
    <p:extLst>
      <p:ext uri="{BB962C8B-B14F-4D97-AF65-F5344CB8AC3E}">
        <p14:creationId xmlns:p14="http://schemas.microsoft.com/office/powerpoint/2010/main" val="12327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8EEF4-2421-DCA6-9417-90DF8DE5FF0C}"/>
              </a:ext>
            </a:extLst>
          </p:cNvPr>
          <p:cNvSpPr>
            <a:spLocks noGrp="1"/>
          </p:cNvSpPr>
          <p:nvPr>
            <p:ph type="title"/>
          </p:nvPr>
        </p:nvSpPr>
        <p:spPr>
          <a:xfrm>
            <a:off x="628650" y="0"/>
            <a:ext cx="7886700" cy="624689"/>
          </a:xfrm>
        </p:spPr>
        <p:txBody>
          <a:bodyPr/>
          <a:lstStyle/>
          <a:p>
            <a:r>
              <a:rPr kumimoji="1" lang="en-US" altLang="ja-JP" dirty="0"/>
              <a:t>S21 </a:t>
            </a:r>
            <a:r>
              <a:rPr kumimoji="1" lang="ja-JP" altLang="en-US" dirty="0"/>
              <a:t>セグメントスイープ</a:t>
            </a:r>
          </a:p>
        </p:txBody>
      </p:sp>
      <p:pic>
        <p:nvPicPr>
          <p:cNvPr id="7" name="コンテンツ プレースホルダー 6">
            <a:extLst>
              <a:ext uri="{FF2B5EF4-FFF2-40B4-BE49-F238E27FC236}">
                <a16:creationId xmlns:a16="http://schemas.microsoft.com/office/drawing/2014/main" id="{1C776C9D-9FFD-C145-5FA8-591AF27DDC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503482"/>
            <a:ext cx="6777566" cy="5083175"/>
          </a:xfrm>
        </p:spPr>
      </p:pic>
      <p:sp>
        <p:nvSpPr>
          <p:cNvPr id="3" name="テキスト ボックス 2">
            <a:extLst>
              <a:ext uri="{FF2B5EF4-FFF2-40B4-BE49-F238E27FC236}">
                <a16:creationId xmlns:a16="http://schemas.microsoft.com/office/drawing/2014/main" id="{E075B8B2-92AE-2EC5-796B-293C8C30156A}"/>
              </a:ext>
            </a:extLst>
          </p:cNvPr>
          <p:cNvSpPr txBox="1"/>
          <p:nvPr/>
        </p:nvSpPr>
        <p:spPr>
          <a:xfrm>
            <a:off x="755601" y="5586657"/>
            <a:ext cx="4866266" cy="853567"/>
          </a:xfrm>
          <a:prstGeom prst="rect">
            <a:avLst/>
          </a:prstGeom>
          <a:noFill/>
        </p:spPr>
        <p:txBody>
          <a:bodyPr wrap="square" anchor="t">
            <a:spAutoFit/>
          </a:bodyPr>
          <a:lstStyle/>
          <a:p>
            <a:pPr>
              <a:lnSpc>
                <a:spcPct val="107000"/>
              </a:lnSpc>
              <a:spcAft>
                <a:spcPts val="800"/>
              </a:spcAft>
            </a:pPr>
            <a:r>
              <a:rPr lang="ja-JP" altLang="en-US" sz="2000" kern="100" dirty="0">
                <a:latin typeface="+mn-ea"/>
                <a:cs typeface="Times New Roman" panose="02020603050405020304" pitchFamily="18" charset="0"/>
              </a:rPr>
              <a:t>共振ピークの周波数と鋭さ（</a:t>
            </a:r>
            <a:r>
              <a:rPr lang="en-US" altLang="ja-JP" sz="2000" kern="100" dirty="0">
                <a:latin typeface="+mn-ea"/>
                <a:cs typeface="Times New Roman" panose="02020603050405020304" pitchFamily="18" charset="0"/>
              </a:rPr>
              <a:t>Q</a:t>
            </a:r>
            <a:r>
              <a:rPr lang="ja-JP" altLang="en-US" sz="2000" kern="100" dirty="0">
                <a:latin typeface="+mn-ea"/>
                <a:cs typeface="Times New Roman" panose="02020603050405020304" pitchFamily="18" charset="0"/>
              </a:rPr>
              <a:t>値）から</a:t>
            </a:r>
          </a:p>
          <a:p>
            <a:pPr>
              <a:lnSpc>
                <a:spcPct val="107000"/>
              </a:lnSpc>
              <a:spcAft>
                <a:spcPts val="800"/>
              </a:spcAft>
            </a:pPr>
            <a:r>
              <a:rPr lang="ja-JP" altLang="en-US" sz="2000" kern="100" dirty="0">
                <a:latin typeface="+mn-ea"/>
                <a:cs typeface="Times New Roman" panose="02020603050405020304" pitchFamily="18" charset="0"/>
              </a:rPr>
              <a:t>誘電率と損失特性を評価</a:t>
            </a:r>
            <a:endParaRPr lang="en-US" altLang="ja-JP" sz="2000" kern="100" dirty="0">
              <a:effectLst/>
              <a:latin typeface="+mn-ea"/>
              <a:cs typeface="Times New Roman" panose="02020603050405020304" pitchFamily="18" charset="0"/>
            </a:endParaRPr>
          </a:p>
        </p:txBody>
      </p:sp>
      <p:pic>
        <p:nvPicPr>
          <p:cNvPr id="11" name="グラフィックス 10">
            <a:extLst>
              <a:ext uri="{FF2B5EF4-FFF2-40B4-BE49-F238E27FC236}">
                <a16:creationId xmlns:a16="http://schemas.microsoft.com/office/drawing/2014/main" id="{36F2357C-1CCD-4141-D918-E650C400F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5713" y="1511687"/>
            <a:ext cx="5112833" cy="3834625"/>
          </a:xfrm>
          <a:prstGeom prst="rect">
            <a:avLst/>
          </a:prstGeom>
        </p:spPr>
      </p:pic>
      <p:cxnSp>
        <p:nvCxnSpPr>
          <p:cNvPr id="9" name="直線コネクタ 8">
            <a:extLst>
              <a:ext uri="{FF2B5EF4-FFF2-40B4-BE49-F238E27FC236}">
                <a16:creationId xmlns:a16="http://schemas.microsoft.com/office/drawing/2014/main" id="{BD9485C4-7065-03F5-6204-C70299AB0EC4}"/>
              </a:ext>
            </a:extLst>
          </p:cNvPr>
          <p:cNvCxnSpPr>
            <a:cxnSpLocks/>
          </p:cNvCxnSpPr>
          <p:nvPr/>
        </p:nvCxnSpPr>
        <p:spPr>
          <a:xfrm flipH="1">
            <a:off x="2169319" y="2935106"/>
            <a:ext cx="223837" cy="0"/>
          </a:xfrm>
          <a:prstGeom prst="line">
            <a:avLst/>
          </a:prstGeom>
          <a:ln w="127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684F0D-354A-6944-29C9-E8E055B1A034}"/>
                  </a:ext>
                </a:extLst>
              </p:cNvPr>
              <p:cNvSpPr txBox="1"/>
              <p:nvPr/>
            </p:nvSpPr>
            <p:spPr>
              <a:xfrm>
                <a:off x="1903387" y="3063520"/>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1" kern="100" dirty="0" smtClean="0">
                          <a:effectLst/>
                          <a:latin typeface="Cambria Math" panose="02040503050406030204" pitchFamily="18" charset="0"/>
                          <a:cs typeface="Times New Roman" panose="02020603050405020304" pitchFamily="18" charset="0"/>
                        </a:rPr>
                        <m:t>Δ</m:t>
                      </m:r>
                      <m:r>
                        <a:rPr lang="en-US" altLang="ja-JP" sz="1400" b="0" i="1" kern="100" dirty="0" smtClean="0">
                          <a:effectLst/>
                          <a:latin typeface="Cambria Math" panose="02040503050406030204" pitchFamily="18" charset="0"/>
                          <a:cs typeface="Times New Roman" panose="02020603050405020304" pitchFamily="18" charset="0"/>
                        </a:rPr>
                        <m:t>𝑓</m:t>
                      </m:r>
                    </m:oMath>
                  </m:oMathPara>
                </a14:m>
                <a:endParaRPr/>
              </a:p>
            </p:txBody>
          </p:sp>
        </mc:Choice>
        <mc:Fallback xmlns="">
          <p:sp>
            <p:nvSpPr>
              <p:cNvPr id="21" name="テキスト ボックス 20">
                <a:extLst>
                  <a:ext uri="{FF2B5EF4-FFF2-40B4-BE49-F238E27FC236}">
                    <a16:creationId xmlns:a16="http://schemas.microsoft.com/office/drawing/2014/main" id="{F5684F0D-354A-6944-29C9-E8E055B1A034}"/>
                  </a:ext>
                </a:extLst>
              </p:cNvPr>
              <p:cNvSpPr txBox="1">
                <a:spLocks noRot="1" noChangeAspect="1" noMove="1" noResize="1" noEditPoints="1" noAdjustHandles="1" noChangeArrowheads="1" noChangeShapeType="1" noTextEdit="1"/>
              </p:cNvSpPr>
              <p:nvPr/>
            </p:nvSpPr>
            <p:spPr>
              <a:xfrm>
                <a:off x="1903387" y="3063520"/>
                <a:ext cx="755699" cy="425437"/>
              </a:xfrm>
              <a:prstGeom prst="rect">
                <a:avLst/>
              </a:prstGeom>
              <a:blipFill>
                <a:blip r:embed="rId7"/>
                <a:stretch>
                  <a:fillRect t="-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9FCAA11-3611-4A68-5F48-C1C2904C4544}"/>
                  </a:ext>
                </a:extLst>
              </p:cNvPr>
              <p:cNvSpPr txBox="1"/>
              <p:nvPr/>
            </p:nvSpPr>
            <p:spPr>
              <a:xfrm>
                <a:off x="1903387" y="2296952"/>
                <a:ext cx="755699" cy="425437"/>
              </a:xfrm>
              <a:prstGeom prst="rect">
                <a:avLst/>
              </a:prstGeom>
              <a:noFill/>
            </p:spPr>
            <p:txBody>
              <a:bodyPr wrap="square" anchor="t">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ltLang="ja-JP" sz="1400" b="0" i="0" kern="100" dirty="0" smtClean="0">
                          <a:effectLst/>
                          <a:latin typeface="Cambria Math" panose="02040503050406030204" pitchFamily="18" charset="0"/>
                          <a:cs typeface="Times New Roman" panose="02020603050405020304" pitchFamily="18" charset="0"/>
                        </a:rPr>
                        <m:t>Δ</m:t>
                      </m:r>
                      <m:sSub>
                        <m:sSubPr>
                          <m:ctrlPr>
                            <a:rPr lang="en-US" altLang="ja-JP" sz="1400" b="0" i="1" kern="100" dirty="0" smtClean="0">
                              <a:effectLst/>
                              <a:latin typeface="Cambria Math" panose="02040503050406030204" pitchFamily="18" charset="0"/>
                              <a:cs typeface="Times New Roman" panose="02020603050405020304" pitchFamily="18" charset="0"/>
                            </a:rPr>
                          </m:ctrlPr>
                        </m:sSubPr>
                        <m:e>
                          <m:r>
                            <a:rPr lang="en-US" altLang="ja-JP" sz="1400" b="0" i="1" kern="100" dirty="0" smtClean="0">
                              <a:effectLst/>
                              <a:latin typeface="Cambria Math" panose="02040503050406030204" pitchFamily="18" charset="0"/>
                              <a:cs typeface="Times New Roman" panose="02020603050405020304" pitchFamily="18" charset="0"/>
                            </a:rPr>
                            <m:t>𝑓</m:t>
                          </m:r>
                        </m:e>
                        <m:sub>
                          <m:r>
                            <a:rPr lang="en-US" altLang="ja-JP" sz="1400" b="0" i="1" kern="100" dirty="0" smtClean="0">
                              <a:effectLst/>
                              <a:latin typeface="Cambria Math" panose="02040503050406030204" pitchFamily="18" charset="0"/>
                              <a:cs typeface="Times New Roman" panose="02020603050405020304" pitchFamily="18" charset="0"/>
                            </a:rPr>
                            <m:t>0</m:t>
                          </m:r>
                        </m:sub>
                      </m:sSub>
                    </m:oMath>
                  </m:oMathPara>
                </a14:m>
                <a:endParaRPr/>
              </a:p>
            </p:txBody>
          </p:sp>
        </mc:Choice>
        <mc:Fallback xmlns="">
          <p:sp>
            <p:nvSpPr>
              <p:cNvPr id="22" name="テキスト ボックス 21">
                <a:extLst>
                  <a:ext uri="{FF2B5EF4-FFF2-40B4-BE49-F238E27FC236}">
                    <a16:creationId xmlns:a16="http://schemas.microsoft.com/office/drawing/2014/main" id="{79FCAA11-3611-4A68-5F48-C1C2904C4544}"/>
                  </a:ext>
                </a:extLst>
              </p:cNvPr>
              <p:cNvSpPr txBox="1">
                <a:spLocks noRot="1" noChangeAspect="1" noMove="1" noResize="1" noEditPoints="1" noAdjustHandles="1" noChangeArrowheads="1" noChangeShapeType="1" noTextEdit="1"/>
              </p:cNvSpPr>
              <p:nvPr/>
            </p:nvSpPr>
            <p:spPr>
              <a:xfrm>
                <a:off x="1903387" y="2296952"/>
                <a:ext cx="755699" cy="425437"/>
              </a:xfrm>
              <a:prstGeom prst="rect">
                <a:avLst/>
              </a:prstGeom>
              <a:blipFill>
                <a:blip r:embed="rId8"/>
                <a:stretch>
                  <a:fillRect t="-42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1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96EC513F-BA12-BBDC-E397-234EC1215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4572000" y="446626"/>
            <a:ext cx="4320000" cy="4320000"/>
          </a:xfrm>
        </p:spPr>
      </p:pic>
      <p:pic>
        <p:nvPicPr>
          <p:cNvPr id="10" name="グラフィックス 9">
            <a:extLst>
              <a:ext uri="{FF2B5EF4-FFF2-40B4-BE49-F238E27FC236}">
                <a16:creationId xmlns:a16="http://schemas.microsoft.com/office/drawing/2014/main" id="{D9AFBDEF-88B8-E291-59E3-2FBEFE0BF1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2000" y="446626"/>
            <a:ext cx="4320000" cy="4320000"/>
          </a:xfrm>
          <a:prstGeom prst="rect">
            <a:avLst/>
          </a:prstGeom>
        </p:spPr>
      </p:pic>
      <p:sp>
        <p:nvSpPr>
          <p:cNvPr id="2" name="タイトル 1">
            <a:extLst>
              <a:ext uri="{FF2B5EF4-FFF2-40B4-BE49-F238E27FC236}">
                <a16:creationId xmlns:a16="http://schemas.microsoft.com/office/drawing/2014/main" id="{55564738-1217-BF1D-9879-ADB8312FA29E}"/>
              </a:ext>
            </a:extLst>
          </p:cNvPr>
          <p:cNvSpPr>
            <a:spLocks noGrp="1"/>
          </p:cNvSpPr>
          <p:nvPr>
            <p:ph type="title"/>
          </p:nvPr>
        </p:nvSpPr>
        <p:spPr>
          <a:xfrm>
            <a:off x="628650" y="0"/>
            <a:ext cx="7886700" cy="624689"/>
          </a:xfrm>
        </p:spPr>
        <p:txBody>
          <a:bodyPr/>
          <a:lstStyle/>
          <a:p>
            <a:r>
              <a:rPr kumimoji="1" lang="ja-JP" altLang="en-US" dirty="0"/>
              <a:t>複素誘電率</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80762685-DA99-3535-6D9C-2DBFBE2A2976}"/>
                  </a:ext>
                </a:extLst>
              </p:cNvPr>
              <p:cNvSpPr txBox="1"/>
              <p:nvPr/>
            </p:nvSpPr>
            <p:spPr>
              <a:xfrm>
                <a:off x="348039" y="5084188"/>
                <a:ext cx="5807228" cy="891013"/>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左：比誘電率（</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）はほぼ一定</a:t>
                </a:r>
              </a:p>
              <a:p>
                <a:pPr>
                  <a:lnSpc>
                    <a:spcPct val="107000"/>
                  </a:lnSpc>
                  <a:spcAft>
                    <a:spcPts val="800"/>
                  </a:spcAft>
                </a:pPr>
                <a:r>
                  <a:rPr lang="ja-JP" altLang="en-US" sz="2000" kern="100" dirty="0">
                    <a:latin typeface="+mn-ea"/>
                    <a:cs typeface="Times New Roman" panose="02020603050405020304" pitchFamily="18" charset="0"/>
                  </a:rPr>
                  <a:t>右：誘電損失（</a:t>
                </a:r>
                <a:r>
                  <a:rPr lang="en-US" altLang="ja-JP" sz="2000" kern="100" dirty="0">
                    <a:ea typeface="XITS Math" panose="02000503000000000000" pitchFamily="50" charset="0"/>
                    <a:cs typeface="XITS Math" panose="02000503000000000000" pitchFamily="50" charset="0"/>
                  </a:rPr>
                  <a:t> </a:t>
                </a:r>
                <a14:m>
                  <m:oMath xmlns:m="http://schemas.openxmlformats.org/officeDocument/2006/math">
                    <m:sSubSup>
                      <m:sSubSup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sz="2000" i="1" kern="100">
                            <a:latin typeface="XITS Math" panose="02000503000000000000" pitchFamily="50" charset="0"/>
                            <a:cs typeface="XITS Math" panose="02000503000000000000" pitchFamily="50" charset="0"/>
                          </a:rPr>
                          <m:t>𝜀</m:t>
                        </m:r>
                      </m:e>
                      <m:sub>
                        <m:r>
                          <a:rPr lang="en-US" altLang="ja-JP" sz="2000"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sz="2000"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sz="2000"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sz="2000"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sz="2000"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sz="2000" i="1" kern="100">
                        <a:latin typeface="Cambria Math" panose="02040503050406030204" pitchFamily="18" charset="0"/>
                        <a:ea typeface="XITS Math" panose="02000503000000000000" pitchFamily="50" charset="0"/>
                        <a:cs typeface="XITS Math" panose="02000503000000000000" pitchFamily="50" charset="0"/>
                      </a:rPr>
                      <m:t> </m:t>
                    </m:r>
                  </m:oMath>
                </a14:m>
                <a:r>
                  <a:rPr lang="ja-JP" altLang="en-US" sz="2000" kern="100" dirty="0">
                    <a:latin typeface="+mn-ea"/>
                    <a:cs typeface="Times New Roman" panose="02020603050405020304" pitchFamily="18" charset="0"/>
                  </a:rPr>
                  <a:t>）は周波数とともに増加</a:t>
                </a:r>
                <a:endParaRPr lang="en-US" altLang="ja-JP" sz="2000" kern="100" dirty="0">
                  <a:latin typeface="+mn-ea"/>
                  <a:cs typeface="Times New Roman" panose="02020603050405020304" pitchFamily="18" charset="0"/>
                </a:endParaRPr>
              </a:p>
            </p:txBody>
          </p:sp>
        </mc:Choice>
        <mc:Fallback>
          <p:sp>
            <p:nvSpPr>
              <p:cNvPr id="3" name="テキスト ボックス 2">
                <a:extLst>
                  <a:ext uri="{FF2B5EF4-FFF2-40B4-BE49-F238E27FC236}">
                    <a16:creationId xmlns:a16="http://schemas.microsoft.com/office/drawing/2014/main" id="{80762685-DA99-3535-6D9C-2DBFBE2A2976}"/>
                  </a:ext>
                </a:extLst>
              </p:cNvPr>
              <p:cNvSpPr txBox="1">
                <a:spLocks noRot="1" noChangeAspect="1" noMove="1" noResize="1" noEditPoints="1" noAdjustHandles="1" noChangeArrowheads="1" noChangeShapeType="1" noTextEdit="1"/>
              </p:cNvSpPr>
              <p:nvPr/>
            </p:nvSpPr>
            <p:spPr>
              <a:xfrm>
                <a:off x="348039" y="5084188"/>
                <a:ext cx="5807228" cy="891013"/>
              </a:xfrm>
              <a:prstGeom prst="rect">
                <a:avLst/>
              </a:prstGeom>
              <a:blipFill>
                <a:blip r:embed="rId7"/>
                <a:stretch>
                  <a:fillRect l="-1049" b="-116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D6B92CF5-FF52-7313-9ECF-78B531F2EB8F}"/>
                  </a:ext>
                </a:extLst>
              </p:cNvPr>
              <p:cNvSpPr txBox="1"/>
              <p:nvPr/>
            </p:nvSpPr>
            <p:spPr>
              <a:xfrm>
                <a:off x="4369477" y="4676063"/>
                <a:ext cx="4522523" cy="408125"/>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ja-JP" altLang="en-US"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b="0" i="1" kern="100" smtClean="0">
                              <a:effectLst/>
                              <a:latin typeface="Cambria Math" panose="02040503050406030204" pitchFamily="18" charset="0"/>
                              <a:ea typeface="XITS Math" panose="02000503000000000000" pitchFamily="50" charset="0"/>
                              <a:cs typeface="XITS Math" panose="02000503000000000000" pitchFamily="50" charset="0"/>
                            </a:rPr>
                          </m:ctrlPr>
                        </m:sSubSupPr>
                        <m:e>
                          <m:r>
                            <a:rPr lang="ja-JP" altLang="en-US" b="0" i="1" kern="100" smtClean="0">
                              <a:effectLst/>
                              <a:latin typeface="XITS Math" panose="02000503000000000000" pitchFamily="50" charset="0"/>
                              <a:cs typeface="XITS Math" panose="02000503000000000000" pitchFamily="50" charset="0"/>
                            </a:rPr>
                            <m:t>𝜀</m:t>
                          </m:r>
                        </m:e>
                        <m:sub>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𝑟</m:t>
                          </m:r>
                        </m:sub>
                        <m:sup>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(1</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m:t>
                      </m:r>
                      <m:r>
                        <a:rPr lang="en-US" altLang="ja-JP" i="1" kern="100" smtClean="0">
                          <a:latin typeface="XITS Math" panose="02000503000000000000" pitchFamily="50" charset="0"/>
                          <a:ea typeface="XITS Math" panose="02000503000000000000" pitchFamily="50" charset="0"/>
                          <a:cs typeface="XITS Math" panose="02000503000000000000" pitchFamily="50" charset="0"/>
                        </a:rPr>
                        <m:t>𝑗</m:t>
                      </m:r>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b="0" i="1" kern="100" smtClean="0">
                          <a:effectLst/>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func>
                        <m:func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funcPr>
                        <m:fName>
                          <m:r>
                            <m:rPr>
                              <m:sty m:val="p"/>
                            </m:rPr>
                            <a:rPr lang="en-US" altLang="ja-JP" kern="100">
                              <a:latin typeface="XITS Math" panose="02000503000000000000" pitchFamily="50" charset="0"/>
                              <a:ea typeface="XITS Math" panose="02000503000000000000" pitchFamily="50" charset="0"/>
                              <a:cs typeface="XITS Math" panose="02000503000000000000" pitchFamily="50" charset="0"/>
                            </a:rPr>
                            <m:t>tan</m:t>
                          </m:r>
                        </m:fName>
                        <m:e>
                          <m:r>
                            <a:rPr lang="en-US" altLang="ja-JP" i="1" kern="100">
                              <a:latin typeface="XITS Math" panose="02000503000000000000" pitchFamily="50" charset="0"/>
                              <a:ea typeface="XITS Math" panose="02000503000000000000" pitchFamily="50" charset="0"/>
                              <a:cs typeface="XITS Math" panose="02000503000000000000" pitchFamily="50" charset="0"/>
                            </a:rPr>
                            <m:t>𝛿</m:t>
                          </m:r>
                        </m:e>
                      </m:func>
                      <m:r>
                        <a:rPr lang="en-US" altLang="ja-JP" i="1" kern="100">
                          <a:latin typeface="XITS Math" panose="02000503000000000000" pitchFamily="50" charset="0"/>
                          <a:ea typeface="XITS Math" panose="02000503000000000000" pitchFamily="50" charset="0"/>
                          <a:cs typeface="XITS Math" panose="02000503000000000000" pitchFamily="50" charset="0"/>
                        </a:rPr>
                        <m:t>=</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r>
                        <a:rPr lang="en-US" altLang="ja-JP" i="1" kern="100">
                          <a:latin typeface="XITS Math" panose="02000503000000000000" pitchFamily="50" charset="0"/>
                          <a:ea typeface="XITS Math" panose="02000503000000000000" pitchFamily="50" charset="0"/>
                          <a:cs typeface="XITS Math" panose="02000503000000000000" pitchFamily="50" charset="0"/>
                        </a:rPr>
                        <m:t>−</m:t>
                      </m:r>
                      <m:r>
                        <a:rPr lang="en-US" altLang="ja-JP" i="1" kern="100">
                          <a:latin typeface="XITS Math" panose="02000503000000000000" pitchFamily="50" charset="0"/>
                          <a:ea typeface="XITS Math" panose="02000503000000000000" pitchFamily="50" charset="0"/>
                          <a:cs typeface="XITS Math" panose="02000503000000000000" pitchFamily="50" charset="0"/>
                        </a:rPr>
                        <m:t>𝑗</m:t>
                      </m:r>
                      <m:sSubSup>
                        <m:sSubSupPr>
                          <m:ctrlPr>
                            <a:rPr lang="en-US" altLang="ja-JP" i="1" kern="100">
                              <a:latin typeface="Cambria Math" panose="02040503050406030204" pitchFamily="18" charset="0"/>
                              <a:ea typeface="XITS Math" panose="02000503000000000000" pitchFamily="50" charset="0"/>
                              <a:cs typeface="XITS Math" panose="02000503000000000000" pitchFamily="50" charset="0"/>
                            </a:rPr>
                          </m:ctrlPr>
                        </m:sSubSupPr>
                        <m:e>
                          <m:r>
                            <a:rPr lang="ja-JP" altLang="en-US" i="1" kern="100">
                              <a:latin typeface="XITS Math" panose="02000503000000000000" pitchFamily="50" charset="0"/>
                              <a:cs typeface="XITS Math" panose="02000503000000000000" pitchFamily="50" charset="0"/>
                            </a:rPr>
                            <m:t>𝜀</m:t>
                          </m:r>
                        </m:e>
                        <m:sub>
                          <m:r>
                            <a:rPr lang="en-US" altLang="ja-JP" i="1" kern="100">
                              <a:latin typeface="XITS Math" panose="02000503000000000000" pitchFamily="50" charset="0"/>
                              <a:ea typeface="XITS Math" panose="02000503000000000000" pitchFamily="50" charset="0"/>
                              <a:cs typeface="XITS Math" panose="02000503000000000000" pitchFamily="50" charset="0"/>
                            </a:rPr>
                            <m:t>𝑟</m:t>
                          </m:r>
                        </m:sub>
                        <m:sup>
                          <m:r>
                            <a:rPr lang="en-US" altLang="ja-JP" i="1" kern="100">
                              <a:latin typeface="XITS Math" panose="02000503000000000000" pitchFamily="50" charset="0"/>
                              <a:ea typeface="XITS Math" panose="02000503000000000000" pitchFamily="50" charset="0"/>
                              <a:cs typeface="XITS Math" panose="02000503000000000000" pitchFamily="50" charset="0"/>
                            </a:rPr>
                            <m:t>′′</m:t>
                          </m:r>
                        </m:sup>
                      </m:sSubSup>
                    </m:oMath>
                  </m:oMathPara>
                </a14:m>
                <a:br>
                  <a:rPr lang="en-US" altLang="ja-JP" kern="100" dirty="0">
                    <a:latin typeface="XITS Math" panose="02000503000000000000" pitchFamily="50" charset="0"/>
                    <a:ea typeface="XITS Math" panose="02000503000000000000" pitchFamily="50" charset="0"/>
                    <a:cs typeface="XITS Math" panose="02000503000000000000" pitchFamily="50" charset="0"/>
                  </a:rPr>
                </a:br>
                <a:endParaRPr lang="en-US" altLang="ja-JP" b="0" kern="100" dirty="0">
                  <a:effectLst/>
                  <a:latin typeface="XITS Math" panose="02000503000000000000" pitchFamily="50" charset="0"/>
                  <a:ea typeface="XITS Math" panose="02000503000000000000" pitchFamily="50" charset="0"/>
                  <a:cs typeface="XITS Math" panose="02000503000000000000" pitchFamily="50" charset="0"/>
                </a:endParaRPr>
              </a:p>
            </p:txBody>
          </p:sp>
        </mc:Choice>
        <mc:Fallback>
          <p:sp>
            <p:nvSpPr>
              <p:cNvPr id="4" name="テキスト ボックス 3">
                <a:extLst>
                  <a:ext uri="{FF2B5EF4-FFF2-40B4-BE49-F238E27FC236}">
                    <a16:creationId xmlns:a16="http://schemas.microsoft.com/office/drawing/2014/main" id="{D6B92CF5-FF52-7313-9ECF-78B531F2EB8F}"/>
                  </a:ext>
                </a:extLst>
              </p:cNvPr>
              <p:cNvSpPr txBox="1">
                <a:spLocks noRot="1" noChangeAspect="1" noMove="1" noResize="1" noEditPoints="1" noAdjustHandles="1" noChangeArrowheads="1" noChangeShapeType="1" noTextEdit="1"/>
              </p:cNvSpPr>
              <p:nvPr/>
            </p:nvSpPr>
            <p:spPr>
              <a:xfrm>
                <a:off x="4369477" y="4676063"/>
                <a:ext cx="4522523" cy="408125"/>
              </a:xfrm>
              <a:prstGeom prst="rect">
                <a:avLst/>
              </a:prstGeom>
              <a:blipFill>
                <a:blip r:embed="rId8"/>
                <a:stretch>
                  <a:fillRect b="-447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36E3CAD8-DC48-BECC-2C72-A7BDB06D5A23}"/>
                  </a:ext>
                </a:extLst>
              </p:cNvPr>
              <p:cNvSpPr txBox="1"/>
              <p:nvPr/>
            </p:nvSpPr>
            <p:spPr>
              <a:xfrm>
                <a:off x="6043620" y="5084188"/>
                <a:ext cx="2645857" cy="714683"/>
              </a:xfrm>
              <a:prstGeom prst="rect">
                <a:avLst/>
              </a:prstGeom>
              <a:noFill/>
            </p:spPr>
            <p:txBody>
              <a:bodyPr wrap="square" anchor="t">
                <a:spAutoFit/>
              </a:bodyPr>
              <a:lstStyle/>
              <a:p>
                <a14:m>
                  <m:oMathPara xmlns:m="http://schemas.openxmlformats.org/officeDocument/2006/math">
                    <m:oMathParaPr>
                      <m:jc m:val="centerGroup"/>
                    </m:oMathParaPr>
                    <m:oMath xmlns:m="http://schemas.openxmlformats.org/officeDocument/2006/math">
                      <m:func>
                        <m:funcPr>
                          <m:ctrlPr>
                            <a:rPr lang="en-US" altLang="ja-JP" i="1" dirty="0" smtClean="0">
                              <a:latin typeface="Cambria Math" panose="02040503050406030204" pitchFamily="18" charset="0"/>
                            </a:rPr>
                          </m:ctrlPr>
                        </m:funcPr>
                        <m:fName>
                          <m:r>
                            <m:rPr>
                              <m:sty m:val="p"/>
                            </m:rPr>
                            <a:rPr lang="en-US" altLang="ja-JP" i="0" dirty="0" smtClean="0">
                              <a:latin typeface="Cambria Math" panose="02040503050406030204" pitchFamily="18" charset="0"/>
                            </a:rPr>
                            <m:t>tan</m:t>
                          </m:r>
                        </m:fName>
                        <m:e>
                          <m:r>
                            <a:rPr lang="en-US" altLang="ja-JP" i="1" dirty="0" smtClean="0">
                              <a:latin typeface="Cambria Math" panose="02040503050406030204" pitchFamily="18" charset="0"/>
                            </a:rPr>
                            <m:t>𝛿</m:t>
                          </m:r>
                        </m:e>
                      </m:func>
                      <m:r>
                        <a:rPr lang="en-US" altLang="ja-JP" i="1" dirty="0" smtClean="0">
                          <a:latin typeface="Cambria Math" panose="02040503050406030204" pitchFamily="18" charset="0"/>
                        </a:rPr>
                        <m:t>=</m:t>
                      </m:r>
                      <m:r>
                        <a:rPr lang="en-US" altLang="ja-JP" i="1" dirty="0" smtClean="0">
                          <a:latin typeface="Cambria Math" panose="02040503050406030204" pitchFamily="18" charset="0"/>
                        </a:rPr>
                        <m:t>𝐾</m:t>
                      </m:r>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𝑢</m:t>
                                  </m:r>
                                </m:sub>
                              </m:sSub>
                            </m:den>
                          </m:f>
                          <m:r>
                            <a:rPr lang="en-US" altLang="ja-JP" i="1" dirty="0">
                              <a:latin typeface="Cambria Math" panose="02040503050406030204" pitchFamily="18" charset="0"/>
                            </a:rPr>
                            <m:t>−</m:t>
                          </m:r>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𝑄</m:t>
                                  </m:r>
                                </m:e>
                                <m:sub>
                                  <m:r>
                                    <a:rPr lang="en-US" altLang="ja-JP" i="1" dirty="0" err="1">
                                      <a:latin typeface="Cambria Math" panose="02040503050406030204" pitchFamily="18" charset="0"/>
                                    </a:rPr>
                                    <m:t>𝑐</m:t>
                                  </m:r>
                                </m:sub>
                              </m:sSub>
                            </m:den>
                          </m:f>
                        </m:e>
                      </m:d>
                    </m:oMath>
                  </m:oMathPara>
                </a14:m>
              </a:p>
            </p:txBody>
          </p:sp>
        </mc:Choice>
        <mc:Fallback>
          <p:sp>
            <p:nvSpPr>
              <p:cNvPr id="5" name="テキスト ボックス 4">
                <a:extLst>
                  <a:ext uri="{FF2B5EF4-FFF2-40B4-BE49-F238E27FC236}">
                    <a16:creationId xmlns:a16="http://schemas.microsoft.com/office/drawing/2014/main" id="{36E3CAD8-DC48-BECC-2C72-A7BDB06D5A23}"/>
                  </a:ext>
                </a:extLst>
              </p:cNvPr>
              <p:cNvSpPr txBox="1">
                <a:spLocks noRot="1" noChangeAspect="1" noMove="1" noResize="1" noEditPoints="1" noAdjustHandles="1" noChangeArrowheads="1" noChangeShapeType="1" noTextEdit="1"/>
              </p:cNvSpPr>
              <p:nvPr/>
            </p:nvSpPr>
            <p:spPr>
              <a:xfrm>
                <a:off x="6043620" y="5084188"/>
                <a:ext cx="2645857" cy="71468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21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B24156FC-7476-985A-9C06-35C2C4DD38B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183217" y="312344"/>
            <a:ext cx="6777566" cy="5083175"/>
          </a:xfrm>
        </p:spPr>
      </p:pic>
      <p:sp>
        <p:nvSpPr>
          <p:cNvPr id="2" name="タイトル 1">
            <a:extLst>
              <a:ext uri="{FF2B5EF4-FFF2-40B4-BE49-F238E27FC236}">
                <a16:creationId xmlns:a16="http://schemas.microsoft.com/office/drawing/2014/main" id="{B3CCB9E5-A99E-57BA-0181-62DCD76CF4B1}"/>
              </a:ext>
            </a:extLst>
          </p:cNvPr>
          <p:cNvSpPr>
            <a:spLocks noGrp="1"/>
          </p:cNvSpPr>
          <p:nvPr>
            <p:ph type="title"/>
          </p:nvPr>
        </p:nvSpPr>
        <p:spPr>
          <a:xfrm>
            <a:off x="628650" y="0"/>
            <a:ext cx="7886700" cy="624689"/>
          </a:xfrm>
        </p:spPr>
        <p:txBody>
          <a:bodyPr/>
          <a:lstStyle/>
          <a:p>
            <a:r>
              <a:rPr kumimoji="1" lang="ja-JP" altLang="en-US" dirty="0"/>
              <a:t>導電率</a:t>
            </a:r>
          </a:p>
        </p:txBody>
      </p:sp>
      <p:sp>
        <p:nvSpPr>
          <p:cNvPr id="3" name="テキスト ボックス 2">
            <a:extLst>
              <a:ext uri="{FF2B5EF4-FFF2-40B4-BE49-F238E27FC236}">
                <a16:creationId xmlns:a16="http://schemas.microsoft.com/office/drawing/2014/main" id="{B93F90DE-9F63-44CA-5398-25C74144DDE4}"/>
              </a:ext>
            </a:extLst>
          </p:cNvPr>
          <p:cNvSpPr txBox="1"/>
          <p:nvPr/>
        </p:nvSpPr>
        <p:spPr>
          <a:xfrm>
            <a:off x="773744" y="5395519"/>
            <a:ext cx="4908599" cy="853567"/>
          </a:xfrm>
          <a:prstGeom prst="rect">
            <a:avLst/>
          </a:prstGeom>
          <a:noFill/>
        </p:spPr>
        <p:txBody>
          <a:bodyPr wrap="square">
            <a:spAutoFit/>
          </a:bodyPr>
          <a:lstStyle/>
          <a:p>
            <a:pPr>
              <a:lnSpc>
                <a:spcPct val="107000"/>
              </a:lnSpc>
              <a:spcAft>
                <a:spcPts val="800"/>
              </a:spcAft>
            </a:pPr>
            <a:r>
              <a:rPr lang="ja-JP" altLang="en-US" sz="2000" kern="100" dirty="0">
                <a:latin typeface="+mn-ea"/>
                <a:cs typeface="Times New Roman" panose="02020603050405020304" pitchFamily="18" charset="0"/>
              </a:rPr>
              <a:t>実効導電率は周波数が高くなるほど低い</a:t>
            </a:r>
            <a:endParaRPr lang="en-US" altLang="ja-JP" sz="2000" kern="100" dirty="0">
              <a:latin typeface="+mn-ea"/>
              <a:cs typeface="Times New Roman" panose="02020603050405020304" pitchFamily="18" charset="0"/>
            </a:endParaRPr>
          </a:p>
          <a:p>
            <a:pPr>
              <a:lnSpc>
                <a:spcPct val="107000"/>
              </a:lnSpc>
              <a:spcAft>
                <a:spcPts val="800"/>
              </a:spcAft>
            </a:pPr>
            <a:r>
              <a:rPr lang="ja-JP" altLang="en-US" sz="2000" kern="100" dirty="0">
                <a:effectLst/>
                <a:latin typeface="+mn-ea"/>
                <a:cs typeface="Times New Roman" panose="02020603050405020304" pitchFamily="18" charset="0"/>
              </a:rPr>
              <a:t>表面粗さ，表皮効果の影響が出ている</a:t>
            </a:r>
            <a:endParaRPr lang="en-US"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566529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1">
      <a:majorFont>
        <a:latin typeface="Meiryo UI"/>
        <a:ea typeface="メイリオ"/>
        <a:cs typeface=""/>
      </a:majorFont>
      <a:minorFont>
        <a:latin typeface="Meiryo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1" id="{8B79A86E-6EAB-414C-91E3-DA06365B7895}" vid="{8A5ADB7D-E795-4F50-AFED-A0C38716426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S 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e50cfd-51af-40ac-9762-245183bd4ff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0F434F994C26F4098349ED3873B0830" ma:contentTypeVersion="16" ma:contentTypeDescription="新しいドキュメントを作成します。" ma:contentTypeScope="" ma:versionID="0bdc2d987baf22271dc88ee0d60f5dea">
  <xsd:schema xmlns:xsd="http://www.w3.org/2001/XMLSchema" xmlns:xs="http://www.w3.org/2001/XMLSchema" xmlns:p="http://schemas.microsoft.com/office/2006/metadata/properties" xmlns:ns3="52e50cfd-51af-40ac-9762-245183bd4fff" xmlns:ns4="333d4ecc-ec64-483c-98c8-88652c4b9cfe" targetNamespace="http://schemas.microsoft.com/office/2006/metadata/properties" ma:root="true" ma:fieldsID="24fbbf9ba290435807f99c66ffc1dd21" ns3:_="" ns4:_="">
    <xsd:import namespace="52e50cfd-51af-40ac-9762-245183bd4fff"/>
    <xsd:import namespace="333d4ecc-ec64-483c-98c8-88652c4b9c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50cfd-51af-40ac-9762-245183bd4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3d4ecc-ec64-483c-98c8-88652c4b9cfe"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SharingHintHash" ma:index="14"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DDE0B1-EAB8-43F3-B91B-A2317E922556}">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3d4ecc-ec64-483c-98c8-88652c4b9cfe"/>
    <ds:schemaRef ds:uri="52e50cfd-51af-40ac-9762-245183bd4fff"/>
    <ds:schemaRef ds:uri="http://purl.org/dc/dcmitype/"/>
  </ds:schemaRefs>
</ds:datastoreItem>
</file>

<file path=customXml/itemProps2.xml><?xml version="1.0" encoding="utf-8"?>
<ds:datastoreItem xmlns:ds="http://schemas.openxmlformats.org/officeDocument/2006/customXml" ds:itemID="{E9564EAC-B732-4A43-8B7B-ED370FF4614E}">
  <ds:schemaRefs>
    <ds:schemaRef ds:uri="http://schemas.microsoft.com/office/2006/metadata/contentType"/>
    <ds:schemaRef ds:uri="http://schemas.microsoft.com/office/2006/metadata/properties/metaAttributes"/>
    <ds:schemaRef ds:uri="http://www.w3.org/2000/xmlns/"/>
    <ds:schemaRef ds:uri="http://www.w3.org/2001/XMLSchema"/>
    <ds:schemaRef ds:uri="52e50cfd-51af-40ac-9762-245183bd4fff"/>
    <ds:schemaRef ds:uri="333d4ecc-ec64-483c-98c8-88652c4b9c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6948CA-749C-4F57-B9F1-A31806633AC1}">
  <ds:schemaRefs>
    <ds:schemaRef ds:uri="http://schemas.microsoft.com/sharepoint/v3/contenttype/forms"/>
  </ds:schemaRefs>
</ds:datastoreItem>
</file>

<file path=docMetadata/LabelInfo.xml><?xml version="1.0" encoding="utf-8"?>
<clbl:labelList xmlns:clbl="http://schemas.microsoft.com/office/2020/mipLabelMetadata">
  <clbl:label id="{dd8aeaf7-0605-488c-9437-569fde8996b3}" enabled="1" method="Privileged" siteId="{72fe835d-5e95-4512-8ae0-a7b38af25fc8}" removed="0"/>
</clbl:labelList>
</file>

<file path=docProps/app.xml><?xml version="1.0" encoding="utf-8"?>
<Properties xmlns="http://schemas.openxmlformats.org/officeDocument/2006/extended-properties" xmlns:vt="http://schemas.openxmlformats.org/officeDocument/2006/docPropsVTypes">
  <Template>新_春日研究室テンプレート_標準幅</Template>
  <TotalTime>8630</TotalTime>
  <Words>3922</Words>
  <Application>Microsoft Office PowerPoint</Application>
  <PresentationFormat>画面に合わせる (4:3)</PresentationFormat>
  <Paragraphs>303</Paragraphs>
  <Slides>32</Slides>
  <Notes>25</Notes>
  <HiddenSlides>19</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43" baseType="lpstr">
      <vt:lpstr>ＭＳ Ｐゴシック</vt:lpstr>
      <vt:lpstr>ＭＳ 明朝</vt:lpstr>
      <vt:lpstr>メイリオ</vt:lpstr>
      <vt:lpstr>游ゴシック</vt:lpstr>
      <vt:lpstr>Arial</vt:lpstr>
      <vt:lpstr>Cambria Math</vt:lpstr>
      <vt:lpstr>Times New Roman</vt:lpstr>
      <vt:lpstr>Wingdings</vt:lpstr>
      <vt:lpstr>XITS Math</vt:lpstr>
      <vt:lpstr>Office テーマ</vt:lpstr>
      <vt:lpstr>数式</vt:lpstr>
      <vt:lpstr> BCDRを用いた基板の誘電損失と 表面粗さによる電気伝導性の測定</vt:lpstr>
      <vt:lpstr>研究背景</vt:lpstr>
      <vt:lpstr>研究の目的・やったこと</vt:lpstr>
      <vt:lpstr>基板材料の比較</vt:lpstr>
      <vt:lpstr>代表的な複素誘電率の測定方法</vt:lpstr>
      <vt:lpstr>平衡形円板共振器の測定原理</vt:lpstr>
      <vt:lpstr>S21 セグメントスイープ</vt:lpstr>
      <vt:lpstr>複素誘電率</vt:lpstr>
      <vt:lpstr>導電率</vt:lpstr>
      <vt:lpstr>減衰定数</vt:lpstr>
      <vt:lpstr>結果と課題</vt:lpstr>
      <vt:lpstr>PowerPoint プレゼンテーション</vt:lpstr>
      <vt:lpstr>平衡形円板共振器の測定原理</vt:lpstr>
      <vt:lpstr>Sパラメータ</vt:lpstr>
      <vt:lpstr>誘電損失</vt:lpstr>
      <vt:lpstr>PowerPoint プレゼンテーション</vt:lpstr>
      <vt:lpstr>MEGTRON6 基板での測定（セグメントスイープ）</vt:lpstr>
      <vt:lpstr>PowerPoint プレゼンテーション</vt:lpstr>
      <vt:lpstr>実験手順</vt:lpstr>
      <vt:lpstr>FR-4での共振ピーク</vt:lpstr>
      <vt:lpstr>MEGTRON6 基板での測定（フルバンドスイープ）</vt:lpstr>
      <vt:lpstr>誘電率</vt:lpstr>
      <vt:lpstr>誘電正接</vt:lpstr>
      <vt:lpstr>試料作製手順</vt:lpstr>
      <vt:lpstr>エッチングの要点（安全）</vt:lpstr>
      <vt:lpstr>研究背景</vt:lpstr>
      <vt:lpstr>導電率の測定</vt:lpstr>
      <vt:lpstr>導電率の測定</vt:lpstr>
      <vt:lpstr>PowerPoint プレゼンテーション</vt:lpstr>
      <vt:lpstr>PowerPoint プレゼンテーション</vt:lpstr>
      <vt:lpstr>PowerPoint プレゼンテーション</vt:lpstr>
      <vt:lpstr>今までやったこと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平衡型円板共振器法による導体損失と表皮効果の評価</dc:title>
  <dc:creator>内藤 さくら_長野</dc:creator>
  <cp:lastModifiedBy>栁原 魁人_長野</cp:lastModifiedBy>
  <cp:revision>42</cp:revision>
  <cp:lastPrinted>2025-11-18T05:53:12Z</cp:lastPrinted>
  <dcterms:created xsi:type="dcterms:W3CDTF">2025-09-24T05:03:45Z</dcterms:created>
  <dcterms:modified xsi:type="dcterms:W3CDTF">2026-01-16T14:30:18Z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0x01010050F434F994C26F4098349ED3873B0830</vt:lpwstr>
  </property>
</Properties>
</file>